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6858000" cx="9144000"/>
  <p:notesSz cx="6858000" cy="9144000"/>
  <p:embeddedFontLst>
    <p:embeddedFont>
      <p:font typeface="Tahoma"/>
      <p:regular r:id="rId56"/>
      <p:bold r:id="rId57"/>
    </p:embeddedFont>
    <p:embeddedFont>
      <p:font typeface="Source Sans Pr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62" roundtripDataSignature="AMtx7miJfPN6wa71vb5fCfRDNtMbr44n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B41480-9EA1-4002-8F1F-3ED34B9D5BBA}">
  <a:tblStyle styleId="{66B41480-9EA1-4002-8F1F-3ED34B9D5BB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9F294A90-170B-4F52-9D35-03455332752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SourceSansPr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SourceSansPr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Tahoma-bold.fntdata"/><Relationship Id="rId12" Type="http://schemas.openxmlformats.org/officeDocument/2006/relationships/slide" Target="slides/slide6.xml"/><Relationship Id="rId56" Type="http://schemas.openxmlformats.org/officeDocument/2006/relationships/font" Target="fonts/Tahoma-regular.fntdata"/><Relationship Id="rId15" Type="http://schemas.openxmlformats.org/officeDocument/2006/relationships/slide" Target="slides/slide9.xml"/><Relationship Id="rId59" Type="http://schemas.openxmlformats.org/officeDocument/2006/relationships/font" Target="fonts/SourceSansPro-bold.fntdata"/><Relationship Id="rId14" Type="http://schemas.openxmlformats.org/officeDocument/2006/relationships/slide" Target="slides/slide8.xml"/><Relationship Id="rId58" Type="http://schemas.openxmlformats.org/officeDocument/2006/relationships/font" Target="fonts/SourceSansPr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vestopedia.com/terms/m/marketing.asp" TargetMode="External"/><Relationship Id="rId3" Type="http://schemas.openxmlformats.org/officeDocument/2006/relationships/hyperlink" Target="https://www.investopedia.com/terms/c/customer.asp"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1F1F1F"/>
                </a:solidFill>
                <a:latin typeface="Source Sans Pro"/>
                <a:ea typeface="Source Sans Pro"/>
                <a:cs typeface="Source Sans Pro"/>
                <a:sym typeface="Source Sans Pro"/>
              </a:rPr>
              <a:t>The </a:t>
            </a:r>
            <a:r>
              <a:rPr b="1" i="0" lang="en-US">
                <a:solidFill>
                  <a:srgbClr val="1F1F1F"/>
                </a:solidFill>
                <a:latin typeface="Source Sans Pro"/>
                <a:ea typeface="Source Sans Pro"/>
                <a:cs typeface="Source Sans Pro"/>
                <a:sym typeface="Source Sans Pro"/>
              </a:rPr>
              <a:t>classification</a:t>
            </a:r>
            <a:r>
              <a:rPr b="0" i="0" lang="en-US">
                <a:solidFill>
                  <a:srgbClr val="1F1F1F"/>
                </a:solidFill>
                <a:latin typeface="Source Sans Pro"/>
                <a:ea typeface="Source Sans Pro"/>
                <a:cs typeface="Source Sans Pro"/>
                <a:sym typeface="Source Sans Pro"/>
              </a:rPr>
              <a:t> problem is just like the regression problem, except that the values that we want to predict take on only a small number of discrete values.</a:t>
            </a:r>
            <a:endParaRPr/>
          </a:p>
        </p:txBody>
      </p:sp>
      <p:sp>
        <p:nvSpPr>
          <p:cNvPr id="156" name="Google Shape;156;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Some people might ask, the email spam filter predicts which emails are spams. What is the relationship between prediction and classification? Actually classification is a kind of prediction. There are two kinds of predictions: classification and regression.</a:t>
            </a:r>
            <a:endParaRPr/>
          </a:p>
        </p:txBody>
      </p:sp>
      <p:sp>
        <p:nvSpPr>
          <p:cNvPr id="169" name="Google Shape;169;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 is an application of classification in our everyday life. Everybody uses emails. Gmail can identify spam emails from regular ones. Email spam filtering is a classification task because two categories are pre-defined, spam or not spam, and the spam filter decides for each incoming email whether it’s spam or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talk about social aspect of data mining, especially user need and workload, like overburden user if important emails were separated into primary and updates, users might neglect some important emails</a:t>
            </a:r>
            <a:endParaRPr/>
          </a:p>
        </p:txBody>
      </p:sp>
      <p:sp>
        <p:nvSpPr>
          <p:cNvPr id="176" name="Google Shape;17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p:nvPr>
            <p:ph idx="2" type="sldImg"/>
          </p:nvPr>
        </p:nvSpPr>
        <p:spPr>
          <a:xfrm>
            <a:off x="1147763" y="687388"/>
            <a:ext cx="4568825" cy="34274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14:notes"/>
          <p:cNvSpPr txBox="1"/>
          <p:nvPr>
            <p:ph idx="1" type="body"/>
          </p:nvPr>
        </p:nvSpPr>
        <p:spPr>
          <a:xfrm>
            <a:off x="913805" y="4342191"/>
            <a:ext cx="5030391" cy="4113893"/>
          </a:xfrm>
          <a:prstGeom prst="rect">
            <a:avLst/>
          </a:prstGeom>
          <a:noFill/>
          <a:ln>
            <a:noFill/>
          </a:ln>
        </p:spPr>
        <p:txBody>
          <a:bodyPr anchorCtr="0" anchor="t" bIns="44925" lIns="89875" spcFirstLastPara="1" rIns="89875" wrap="square" tIns="44925">
            <a:noAutofit/>
          </a:bodyPr>
          <a:lstStyle/>
          <a:p>
            <a:pPr indent="0" lvl="0" marL="0" rtl="0" algn="l">
              <a:spcBef>
                <a:spcPts val="0"/>
              </a:spcBef>
              <a:spcAft>
                <a:spcPts val="0"/>
              </a:spcAft>
              <a:buNone/>
            </a:pPr>
            <a:r>
              <a:rPr lang="en-US"/>
              <a:t>Let’s use a case study to learn how to model a classification problem? This is a case of bank loan prediction. Imagine a bank needs to decide whether to approve or deny a loan application.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After you modeled a problem as a classification task, you should be able to envision a sample data set like this. </a:t>
            </a:r>
            <a:endParaRPr/>
          </a:p>
        </p:txBody>
      </p:sp>
      <p:sp>
        <p:nvSpPr>
          <p:cNvPr id="216" name="Google Shape;216;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chemeClr val="dk1"/>
              </a:buClr>
              <a:buSzPts val="2400"/>
              <a:buFont typeface="Calibri"/>
              <a:buNone/>
            </a:pPr>
            <a:r>
              <a:rPr lang="en-US" sz="2400"/>
              <a:t>For certain tasks Pre-trained models can be used for tasks like image recognition, speech recognition etc.</a:t>
            </a:r>
            <a:endParaRPr/>
          </a:p>
          <a:p>
            <a:pPr indent="0" lvl="1" marL="0" marR="0" rtl="0" algn="l">
              <a:lnSpc>
                <a:spcPct val="100000"/>
              </a:lnSpc>
              <a:spcBef>
                <a:spcPts val="720"/>
              </a:spcBef>
              <a:spcAft>
                <a:spcPts val="0"/>
              </a:spcAft>
              <a:buClr>
                <a:schemeClr val="dk1"/>
              </a:buClr>
              <a:buSzPts val="2400"/>
              <a:buFont typeface="Calibri"/>
              <a:buNone/>
            </a:pPr>
            <a:r>
              <a:rPr lang="en-US" sz="2400"/>
              <a:t>If you use speech prompted gadgets like Amazon echo or Google home, they will ask you if the response was correct or not, and your feedback will be used to retrain the model.</a:t>
            </a:r>
            <a:endParaRPr/>
          </a:p>
          <a:p>
            <a:pPr indent="0" lvl="1" marL="0" marR="0" rtl="0" algn="l">
              <a:lnSpc>
                <a:spcPct val="100000"/>
              </a:lnSpc>
              <a:spcBef>
                <a:spcPts val="720"/>
              </a:spcBef>
              <a:spcAft>
                <a:spcPts val="0"/>
              </a:spcAft>
              <a:buClr>
                <a:schemeClr val="dk1"/>
              </a:buClr>
              <a:buSzPts val="2400"/>
              <a:buFont typeface="Calibri"/>
              <a:buNone/>
            </a:pPr>
            <a:r>
              <a:rPr lang="en-US" sz="2400"/>
              <a:t>Of course models need re-training</a:t>
            </a:r>
            <a:endParaRPr sz="2400"/>
          </a:p>
          <a:p>
            <a:pPr indent="0" lvl="0" marL="0" rtl="0" algn="l">
              <a:spcBef>
                <a:spcPts val="0"/>
              </a:spcBef>
              <a:spcAft>
                <a:spcPts val="0"/>
              </a:spcAft>
              <a:buNone/>
            </a:pPr>
            <a:r>
              <a:t/>
            </a:r>
            <a:endParaRPr/>
          </a:p>
        </p:txBody>
      </p:sp>
      <p:sp>
        <p:nvSpPr>
          <p:cNvPr id="238" name="Google Shape;238;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2:notes"/>
          <p:cNvSpPr/>
          <p:nvPr>
            <p:ph idx="2" type="sldImg"/>
          </p:nvPr>
        </p:nvSpPr>
        <p:spPr>
          <a:xfrm>
            <a:off x="1146175" y="687388"/>
            <a:ext cx="4568825" cy="34274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4" name="Google Shape;244;p22:notes"/>
          <p:cNvSpPr txBox="1"/>
          <p:nvPr>
            <p:ph idx="1" type="body"/>
          </p:nvPr>
        </p:nvSpPr>
        <p:spPr>
          <a:xfrm>
            <a:off x="913805" y="4342191"/>
            <a:ext cx="5030391" cy="411389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4925" lIns="89875" spcFirstLastPara="1" rIns="89875" wrap="square" tIns="449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that we learned the definition of classification task and how to model it, can you model a classification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can’t think of any, check out the tasks in Kaggle competitions and see if there is any classification tasks</a:t>
            </a:r>
            <a:endParaRPr/>
          </a:p>
          <a:p>
            <a:pPr indent="0" lvl="0" marL="0" rtl="0" algn="l">
              <a:spcBef>
                <a:spcPts val="0"/>
              </a:spcBef>
              <a:spcAft>
                <a:spcPts val="0"/>
              </a:spcAft>
              <a:buNone/>
            </a:pPr>
            <a:r>
              <a:rPr lang="en-US"/>
              <a:t>https://www.kaggle.com/competitions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Ask everyone to group up and identify three interesting classification tasks.  10 minutes?</a:t>
            </a:r>
            <a:endParaRPr/>
          </a:p>
          <a:p>
            <a:pPr indent="0" lvl="0" marL="0" rtl="0" algn="l">
              <a:spcBef>
                <a:spcPts val="0"/>
              </a:spcBef>
              <a:spcAft>
                <a:spcPts val="0"/>
              </a:spcAft>
              <a:buNone/>
            </a:pPr>
            <a:r>
              <a:t/>
            </a:r>
            <a:endParaRPr/>
          </a:p>
        </p:txBody>
      </p:sp>
      <p:sp>
        <p:nvSpPr>
          <p:cNvPr id="252" name="Google Shape;252;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4:notes"/>
          <p:cNvSpPr/>
          <p:nvPr>
            <p:ph idx="2" type="sldImg"/>
          </p:nvPr>
        </p:nvSpPr>
        <p:spPr>
          <a:xfrm>
            <a:off x="1147763" y="687388"/>
            <a:ext cx="4568825" cy="34274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24:notes"/>
          <p:cNvSpPr txBox="1"/>
          <p:nvPr>
            <p:ph idx="1" type="body"/>
          </p:nvPr>
        </p:nvSpPr>
        <p:spPr>
          <a:xfrm>
            <a:off x="913805" y="4342191"/>
            <a:ext cx="5030391" cy="4113893"/>
          </a:xfrm>
          <a:prstGeom prst="rect">
            <a:avLst/>
          </a:prstGeom>
          <a:noFill/>
          <a:ln>
            <a:noFill/>
          </a:ln>
        </p:spPr>
        <p:txBody>
          <a:bodyPr anchorCtr="0" anchor="t" bIns="44925" lIns="89875" spcFirstLastPara="1" rIns="89875" wrap="square" tIns="449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5:notes"/>
          <p:cNvSpPr/>
          <p:nvPr>
            <p:ph idx="2" type="sldImg"/>
          </p:nvPr>
        </p:nvSpPr>
        <p:spPr>
          <a:xfrm>
            <a:off x="1147763" y="687388"/>
            <a:ext cx="4568825" cy="34274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25:notes"/>
          <p:cNvSpPr txBox="1"/>
          <p:nvPr>
            <p:ph idx="1" type="body"/>
          </p:nvPr>
        </p:nvSpPr>
        <p:spPr>
          <a:xfrm>
            <a:off x="913805" y="4342191"/>
            <a:ext cx="5030391" cy="4113893"/>
          </a:xfrm>
          <a:prstGeom prst="rect">
            <a:avLst/>
          </a:prstGeom>
          <a:noFill/>
          <a:ln>
            <a:noFill/>
          </a:ln>
        </p:spPr>
        <p:txBody>
          <a:bodyPr anchorCtr="0" anchor="t" bIns="44925" lIns="89875" spcFirstLastPara="1" rIns="89875" wrap="square" tIns="449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Euclidean distance: </a:t>
            </a:r>
            <a:endParaRPr/>
          </a:p>
        </p:txBody>
      </p:sp>
      <p:sp>
        <p:nvSpPr>
          <p:cNvPr id="299" name="Google Shape;299;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4:notes"/>
          <p:cNvSpPr/>
          <p:nvPr>
            <p:ph idx="2" type="sldImg"/>
          </p:nvPr>
        </p:nvSpPr>
        <p:spPr>
          <a:xfrm>
            <a:off x="1147763" y="687388"/>
            <a:ext cx="4568825" cy="34274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5" name="Google Shape;345;p34:notes"/>
          <p:cNvSpPr txBox="1"/>
          <p:nvPr>
            <p:ph idx="1" type="body"/>
          </p:nvPr>
        </p:nvSpPr>
        <p:spPr>
          <a:xfrm>
            <a:off x="913805" y="4342191"/>
            <a:ext cx="5030391" cy="4113893"/>
          </a:xfrm>
          <a:prstGeom prst="rect">
            <a:avLst/>
          </a:prstGeom>
          <a:noFill/>
          <a:ln>
            <a:noFill/>
          </a:ln>
        </p:spPr>
        <p:txBody>
          <a:bodyPr anchorCtr="0" anchor="t" bIns="44925" lIns="89875" spcFirstLastPara="1" rIns="89875" wrap="square" tIns="449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5:notes"/>
          <p:cNvSpPr/>
          <p:nvPr>
            <p:ph idx="2" type="sldImg"/>
          </p:nvPr>
        </p:nvSpPr>
        <p:spPr>
          <a:xfrm>
            <a:off x="1147763" y="687388"/>
            <a:ext cx="4568825" cy="34274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p35:notes"/>
          <p:cNvSpPr txBox="1"/>
          <p:nvPr>
            <p:ph idx="1" type="body"/>
          </p:nvPr>
        </p:nvSpPr>
        <p:spPr>
          <a:xfrm>
            <a:off x="913805" y="4342191"/>
            <a:ext cx="5030391" cy="4113893"/>
          </a:xfrm>
          <a:prstGeom prst="rect">
            <a:avLst/>
          </a:prstGeom>
          <a:noFill/>
          <a:ln>
            <a:noFill/>
          </a:ln>
        </p:spPr>
        <p:txBody>
          <a:bodyPr anchorCtr="0" anchor="t" bIns="44925" lIns="89875" spcFirstLastPara="1" rIns="89875" wrap="square" tIns="449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1146175" y="687388"/>
            <a:ext cx="4568825" cy="3427412"/>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4" name="Google Shape;114;p4:notes"/>
          <p:cNvSpPr txBox="1"/>
          <p:nvPr>
            <p:ph idx="1" type="body"/>
          </p:nvPr>
        </p:nvSpPr>
        <p:spPr>
          <a:xfrm>
            <a:off x="913805" y="4342191"/>
            <a:ext cx="5030391" cy="411389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4925" lIns="89875" spcFirstLastPara="1" rIns="89875" wrap="square" tIns="44925">
            <a:noAutofit/>
          </a:bodyPr>
          <a:lstStyle/>
          <a:p>
            <a:pPr indent="0" lvl="0" marL="0" rtl="0" algn="l">
              <a:spcBef>
                <a:spcPts val="0"/>
              </a:spcBef>
              <a:spcAft>
                <a:spcPts val="0"/>
              </a:spcAft>
              <a:buNone/>
            </a:pPr>
            <a:r>
              <a:rPr lang="en-US"/>
              <a:t>Data Mining was initially called as KDD (Knowledge discovery in databases)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Counting how many men and women in the room?</a:t>
            </a:r>
            <a:endParaRPr/>
          </a:p>
          <a:p>
            <a:pPr indent="0" lvl="0" marL="0" rtl="0" algn="l">
              <a:spcBef>
                <a:spcPts val="0"/>
              </a:spcBef>
              <a:spcAft>
                <a:spcPts val="0"/>
              </a:spcAft>
              <a:buNone/>
            </a:pPr>
            <a:r>
              <a:rPr lang="en-US"/>
              <a:t>Can be one step in a data mining task, like?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Group in teams of 2 / 3 – work for ten minutes, report out</a:t>
            </a:r>
            <a:endParaRPr/>
          </a:p>
        </p:txBody>
      </p:sp>
      <p:sp>
        <p:nvSpPr>
          <p:cNvPr id="383" name="Google Shape;383;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12" name="Google Shape;412;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6:notes"/>
          <p:cNvSpPr/>
          <p:nvPr>
            <p:ph idx="2" type="sldImg"/>
          </p:nvPr>
        </p:nvSpPr>
        <p:spPr>
          <a:xfrm>
            <a:off x="1147763" y="687388"/>
            <a:ext cx="4568825" cy="34274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 name="Google Shape;431;p46:notes"/>
          <p:cNvSpPr txBox="1"/>
          <p:nvPr>
            <p:ph idx="1" type="body"/>
          </p:nvPr>
        </p:nvSpPr>
        <p:spPr>
          <a:xfrm>
            <a:off x="913805" y="4342191"/>
            <a:ext cx="5030391" cy="4113893"/>
          </a:xfrm>
          <a:prstGeom prst="rect">
            <a:avLst/>
          </a:prstGeom>
          <a:noFill/>
          <a:ln>
            <a:noFill/>
          </a:ln>
        </p:spPr>
        <p:txBody>
          <a:bodyPr anchorCtr="0" anchor="t" bIns="44925" lIns="89875" spcFirstLastPara="1" rIns="89875" wrap="square" tIns="449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7:notes"/>
          <p:cNvSpPr/>
          <p:nvPr>
            <p:ph idx="2" type="sldImg"/>
          </p:nvPr>
        </p:nvSpPr>
        <p:spPr>
          <a:xfrm>
            <a:off x="1147763" y="687388"/>
            <a:ext cx="4568825" cy="34274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7" name="Google Shape;437;p47:notes"/>
          <p:cNvSpPr txBox="1"/>
          <p:nvPr>
            <p:ph idx="1" type="body"/>
          </p:nvPr>
        </p:nvSpPr>
        <p:spPr>
          <a:xfrm>
            <a:off x="913805" y="4342191"/>
            <a:ext cx="5030391" cy="4113893"/>
          </a:xfrm>
          <a:prstGeom prst="rect">
            <a:avLst/>
          </a:prstGeom>
          <a:noFill/>
          <a:ln>
            <a:noFill/>
          </a:ln>
        </p:spPr>
        <p:txBody>
          <a:bodyPr anchorCtr="0" anchor="t" bIns="44925" lIns="89875" spcFirstLastPara="1" rIns="89875" wrap="square" tIns="449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Groups of 3 – 10 minutes</a:t>
            </a:r>
            <a:endParaRPr/>
          </a:p>
        </p:txBody>
      </p:sp>
      <p:sp>
        <p:nvSpPr>
          <p:cNvPr id="444" name="Google Shape;444;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Data Mining in Marketing and Sales – Association Rule mining</a:t>
            </a:r>
            <a:endParaRPr/>
          </a:p>
          <a:p>
            <a:pPr indent="0" lvl="0" marL="0" marR="0" rtl="0" algn="l">
              <a:lnSpc>
                <a:spcPct val="100000"/>
              </a:lnSpc>
              <a:spcBef>
                <a:spcPts val="0"/>
              </a:spcBef>
              <a:spcAft>
                <a:spcPts val="0"/>
              </a:spcAft>
              <a:buClr>
                <a:schemeClr val="dk1"/>
              </a:buClr>
              <a:buSzPts val="1200"/>
              <a:buFont typeface="Calibri"/>
              <a:buNone/>
            </a:pPr>
            <a:r>
              <a:rPr lang="en-US"/>
              <a:t>Data Mining in E-commerce – Recommendation System</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RFM Value </a:t>
            </a:r>
            <a:r>
              <a:rPr b="0" i="0" lang="en-US">
                <a:solidFill>
                  <a:srgbClr val="111111"/>
                </a:solidFill>
                <a:latin typeface="Source Sans Pro"/>
                <a:ea typeface="Source Sans Pro"/>
                <a:cs typeface="Source Sans Pro"/>
                <a:sym typeface="Source Sans Pro"/>
              </a:rPr>
              <a:t>is a </a:t>
            </a:r>
            <a:r>
              <a:rPr b="0" i="0" lang="en-US" u="sng">
                <a:solidFill>
                  <a:srgbClr val="2C40D0"/>
                </a:solidFill>
                <a:latin typeface="Source Sans Pro"/>
                <a:ea typeface="Source Sans Pro"/>
                <a:cs typeface="Source Sans Pro"/>
                <a:sym typeface="Source Sans Pro"/>
                <a:hlinkClick r:id="rId2">
                  <a:extLst>
                    <a:ext uri="{A12FA001-AC4F-418D-AE19-62706E023703}">
                      <ahyp:hlinkClr val="tx"/>
                    </a:ext>
                  </a:extLst>
                </a:hlinkClick>
              </a:rPr>
              <a:t>marketing</a:t>
            </a:r>
            <a:r>
              <a:rPr b="0" i="0" lang="en-US">
                <a:solidFill>
                  <a:srgbClr val="111111"/>
                </a:solidFill>
                <a:latin typeface="Source Sans Pro"/>
                <a:ea typeface="Source Sans Pro"/>
                <a:cs typeface="Source Sans Pro"/>
                <a:sym typeface="Source Sans Pro"/>
              </a:rPr>
              <a:t> analysis tool used to identify companies' best customers by measuring and analyzing spending habits.</a:t>
            </a:r>
            <a:endParaRPr/>
          </a:p>
          <a:p>
            <a:pPr indent="-76200" lvl="0" marL="0" rtl="0" algn="l">
              <a:spcBef>
                <a:spcPts val="0"/>
              </a:spcBef>
              <a:spcAft>
                <a:spcPts val="0"/>
              </a:spcAft>
              <a:buClr>
                <a:srgbClr val="111111"/>
              </a:buClr>
              <a:buSzPts val="1200"/>
              <a:buFont typeface="Calibri"/>
              <a:buAutoNum type="arabicPeriod"/>
            </a:pPr>
            <a:r>
              <a:rPr b="0" i="0" lang="en-US">
                <a:solidFill>
                  <a:srgbClr val="111111"/>
                </a:solidFill>
                <a:latin typeface="Source Sans Pro"/>
                <a:ea typeface="Source Sans Pro"/>
                <a:cs typeface="Source Sans Pro"/>
                <a:sym typeface="Source Sans Pro"/>
              </a:rPr>
              <a:t>Recency: How recently a </a:t>
            </a:r>
            <a:r>
              <a:rPr b="0" i="0" lang="en-US" u="sng">
                <a:solidFill>
                  <a:srgbClr val="2C40D0"/>
                </a:solidFill>
                <a:latin typeface="Source Sans Pro"/>
                <a:ea typeface="Source Sans Pro"/>
                <a:cs typeface="Source Sans Pro"/>
                <a:sym typeface="Source Sans Pro"/>
                <a:hlinkClick r:id="rId3">
                  <a:extLst>
                    <a:ext uri="{A12FA001-AC4F-418D-AE19-62706E023703}">
                      <ahyp:hlinkClr val="tx"/>
                    </a:ext>
                  </a:extLst>
                </a:hlinkClick>
              </a:rPr>
              <a:t>customer</a:t>
            </a:r>
            <a:r>
              <a:rPr b="0" i="0" lang="en-US">
                <a:solidFill>
                  <a:srgbClr val="111111"/>
                </a:solidFill>
                <a:latin typeface="Source Sans Pro"/>
                <a:ea typeface="Source Sans Pro"/>
                <a:cs typeface="Source Sans Pro"/>
                <a:sym typeface="Source Sans Pro"/>
              </a:rPr>
              <a:t> has made a purchase</a:t>
            </a:r>
            <a:endParaRPr/>
          </a:p>
          <a:p>
            <a:pPr indent="-76200" lvl="0" marL="0" rtl="0" algn="l">
              <a:spcBef>
                <a:spcPts val="0"/>
              </a:spcBef>
              <a:spcAft>
                <a:spcPts val="0"/>
              </a:spcAft>
              <a:buClr>
                <a:srgbClr val="111111"/>
              </a:buClr>
              <a:buSzPts val="1200"/>
              <a:buFont typeface="Calibri"/>
              <a:buAutoNum type="arabicPeriod"/>
            </a:pPr>
            <a:r>
              <a:rPr b="0" i="0" lang="en-US">
                <a:solidFill>
                  <a:srgbClr val="111111"/>
                </a:solidFill>
                <a:latin typeface="Source Sans Pro"/>
                <a:ea typeface="Source Sans Pro"/>
                <a:cs typeface="Source Sans Pro"/>
                <a:sym typeface="Source Sans Pro"/>
              </a:rPr>
              <a:t>Frequency: How often a customer makes a purchase</a:t>
            </a:r>
            <a:endParaRPr/>
          </a:p>
          <a:p>
            <a:pPr indent="-76200" lvl="0" marL="0" rtl="0" algn="l">
              <a:spcBef>
                <a:spcPts val="0"/>
              </a:spcBef>
              <a:spcAft>
                <a:spcPts val="0"/>
              </a:spcAft>
              <a:buClr>
                <a:srgbClr val="111111"/>
              </a:buClr>
              <a:buSzPts val="1200"/>
              <a:buFont typeface="Calibri"/>
              <a:buAutoNum type="arabicPeriod"/>
            </a:pPr>
            <a:r>
              <a:rPr b="0" i="0" lang="en-US">
                <a:solidFill>
                  <a:srgbClr val="111111"/>
                </a:solidFill>
                <a:latin typeface="Source Sans Pro"/>
                <a:ea typeface="Source Sans Pro"/>
                <a:cs typeface="Source Sans Pro"/>
                <a:sym typeface="Source Sans Pro"/>
              </a:rPr>
              <a:t>Monetary Value: How much money a customer spends on purchases</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0" name="Google Shape;13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All Machine Learning models can be categorized as:</a:t>
            </a:r>
            <a:endParaRPr/>
          </a:p>
          <a:p>
            <a:pPr indent="0" lvl="0" marL="0" rtl="0" algn="l">
              <a:spcBef>
                <a:spcPts val="0"/>
              </a:spcBef>
              <a:spcAft>
                <a:spcPts val="0"/>
              </a:spcAft>
              <a:buNone/>
            </a:pPr>
            <a:r>
              <a:t/>
            </a:r>
            <a:endParaRPr/>
          </a:p>
          <a:p>
            <a:pPr indent="0" lvl="0" marL="0" rtl="0" algn="l">
              <a:spcBef>
                <a:spcPts val="0"/>
              </a:spcBef>
              <a:spcAft>
                <a:spcPts val="0"/>
              </a:spcAft>
              <a:buNone/>
            </a:pPr>
            <a:r>
              <a:rPr b="1" i="0" lang="en-US">
                <a:solidFill>
                  <a:srgbClr val="1F1F1F"/>
                </a:solidFill>
                <a:latin typeface="Source Sans Pro"/>
                <a:ea typeface="Source Sans Pro"/>
                <a:cs typeface="Source Sans Pro"/>
                <a:sym typeface="Source Sans Pro"/>
              </a:rPr>
              <a:t>Supervised Learning - </a:t>
            </a:r>
            <a:endParaRPr/>
          </a:p>
          <a:p>
            <a:pPr indent="0" lvl="0" marL="0" rtl="0" algn="l">
              <a:spcBef>
                <a:spcPts val="0"/>
              </a:spcBef>
              <a:spcAft>
                <a:spcPts val="0"/>
              </a:spcAft>
              <a:buNone/>
            </a:pPr>
            <a:r>
              <a:rPr b="0" i="0" lang="en-US">
                <a:solidFill>
                  <a:srgbClr val="1F1F1F"/>
                </a:solidFill>
                <a:latin typeface="Source Sans Pro"/>
                <a:ea typeface="Source Sans Pro"/>
                <a:cs typeface="Source Sans Pro"/>
                <a:sym typeface="Source Sans Pro"/>
              </a:rPr>
              <a:t>We are given a data set and already know what should be the outcome variable (We already know input and output). We use this data like a training dataset to train the model.</a:t>
            </a:r>
            <a:endParaRPr/>
          </a:p>
          <a:p>
            <a:pPr indent="0" lvl="0" marL="0" rtl="0" algn="l">
              <a:spcBef>
                <a:spcPts val="0"/>
              </a:spcBef>
              <a:spcAft>
                <a:spcPts val="0"/>
              </a:spcAft>
              <a:buNone/>
            </a:pPr>
            <a:r>
              <a:rPr b="0" i="0" lang="en-US">
                <a:solidFill>
                  <a:srgbClr val="1F1F1F"/>
                </a:solidFill>
                <a:latin typeface="Source Sans Pro"/>
                <a:ea typeface="Source Sans Pro"/>
                <a:cs typeface="Source Sans Pro"/>
                <a:sym typeface="Source Sans Pro"/>
              </a:rPr>
              <a:t>Example: "regression" and "classification" problems. </a:t>
            </a:r>
            <a:endParaRPr/>
          </a:p>
          <a:p>
            <a:pPr indent="0" lvl="0" marL="0" rtl="0" algn="l">
              <a:spcBef>
                <a:spcPts val="0"/>
              </a:spcBef>
              <a:spcAft>
                <a:spcPts val="0"/>
              </a:spcAft>
              <a:buNone/>
            </a:pPr>
            <a:r>
              <a:rPr b="0" i="0" lang="en-US">
                <a:solidFill>
                  <a:srgbClr val="1F1F1F"/>
                </a:solidFill>
                <a:latin typeface="Source Sans Pro"/>
                <a:ea typeface="Source Sans Pro"/>
                <a:cs typeface="Source Sans Pro"/>
                <a:sym typeface="Source Sans Pro"/>
              </a:rPr>
              <a:t>In a regression problem, we are trying to predict results within a continuous output -&gt; we are trying to map input variables to some continuous function. </a:t>
            </a:r>
            <a:endParaRPr/>
          </a:p>
          <a:p>
            <a:pPr indent="0" lvl="0" marL="0" rtl="0" algn="l">
              <a:spcBef>
                <a:spcPts val="0"/>
              </a:spcBef>
              <a:spcAft>
                <a:spcPts val="0"/>
              </a:spcAft>
              <a:buNone/>
            </a:pPr>
            <a:r>
              <a:rPr b="0" i="0" lang="en-US">
                <a:solidFill>
                  <a:srgbClr val="1F1F1F"/>
                </a:solidFill>
                <a:latin typeface="Source Sans Pro"/>
                <a:ea typeface="Source Sans Pro"/>
                <a:cs typeface="Source Sans Pro"/>
                <a:sym typeface="Source Sans Pro"/>
              </a:rPr>
              <a:t>In a classification problem, we are instead trying to predict results in a discrete output -&gt; we are trying to map input variables into discrete categories.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Unsupervised Learning </a:t>
            </a:r>
            <a:r>
              <a:rPr lang="en-US"/>
              <a:t>- </a:t>
            </a:r>
            <a:r>
              <a:rPr b="0" i="0" lang="en-US">
                <a:solidFill>
                  <a:srgbClr val="121416"/>
                </a:solidFill>
                <a:latin typeface="Arial"/>
                <a:ea typeface="Arial"/>
                <a:cs typeface="Arial"/>
                <a:sym typeface="Arial"/>
              </a:rPr>
              <a:t>input information isn’t marked and doesn’t have a known outcome. There is no outcome or target variable that needs to be predicted. Used to find pattern in the data without having outcome variables.</a:t>
            </a:r>
            <a:endParaRPr/>
          </a:p>
          <a:p>
            <a:pPr indent="0" lvl="0" marL="0" rtl="0" algn="l">
              <a:spcBef>
                <a:spcPts val="0"/>
              </a:spcBef>
              <a:spcAft>
                <a:spcPts val="0"/>
              </a:spcAft>
              <a:buNone/>
            </a:pPr>
            <a:r>
              <a:rPr b="0" i="0" lang="en-US">
                <a:solidFill>
                  <a:srgbClr val="121416"/>
                </a:solidFill>
                <a:latin typeface="Arial"/>
                <a:ea typeface="Arial"/>
                <a:cs typeface="Arial"/>
                <a:sym typeface="Arial"/>
              </a:rPr>
              <a:t>Example – Clustering, Dimensionality Reduction</a:t>
            </a:r>
            <a:endParaRPr/>
          </a:p>
        </p:txBody>
      </p:sp>
      <p:sp>
        <p:nvSpPr>
          <p:cNvPr id="138" name="Google Shape;13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p:nvPr>
            <p:ph idx="2" type="sldImg"/>
          </p:nvPr>
        </p:nvSpPr>
        <p:spPr>
          <a:xfrm>
            <a:off x="1147763" y="687388"/>
            <a:ext cx="4568825" cy="34274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9:notes"/>
          <p:cNvSpPr txBox="1"/>
          <p:nvPr>
            <p:ph idx="1" type="body"/>
          </p:nvPr>
        </p:nvSpPr>
        <p:spPr>
          <a:xfrm>
            <a:off x="913805" y="4342191"/>
            <a:ext cx="5030391" cy="4113893"/>
          </a:xfrm>
          <a:prstGeom prst="rect">
            <a:avLst/>
          </a:prstGeom>
          <a:noFill/>
          <a:ln>
            <a:noFill/>
          </a:ln>
        </p:spPr>
        <p:txBody>
          <a:bodyPr anchorCtr="0" anchor="t" bIns="44925" lIns="89875" spcFirstLastPara="1" rIns="89875" wrap="square" tIns="449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5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3600"/>
              <a:buFont typeface="Avenir"/>
              <a:buNone/>
              <a:defRPr b="0" i="0">
                <a:solidFill>
                  <a:srgbClr val="3F3F3F"/>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480"/>
              </a:spcBef>
              <a:spcAft>
                <a:spcPts val="0"/>
              </a:spcAft>
              <a:buClr>
                <a:srgbClr val="3F3F3F"/>
              </a:buClr>
              <a:buSzPts val="2400"/>
              <a:buNone/>
              <a:defRPr b="0" i="0" sz="2400">
                <a:solidFill>
                  <a:srgbClr val="3F3F3F"/>
                </a:solidFill>
                <a:latin typeface="Avenir"/>
                <a:ea typeface="Avenir"/>
                <a:cs typeface="Avenir"/>
                <a:sym typeface="Avenir"/>
              </a:defRPr>
            </a:lvl1pPr>
            <a:lvl2pPr lvl="1" algn="ctr">
              <a:spcBef>
                <a:spcPts val="480"/>
              </a:spcBef>
              <a:spcAft>
                <a:spcPts val="0"/>
              </a:spcAft>
              <a:buClr>
                <a:schemeClr val="lt1"/>
              </a:buClr>
              <a:buSzPts val="2400"/>
              <a:buNone/>
              <a:defRPr>
                <a:solidFill>
                  <a:schemeClr val="lt1"/>
                </a:solidFill>
              </a:defRPr>
            </a:lvl2pPr>
            <a:lvl3pPr lvl="2" algn="ctr">
              <a:spcBef>
                <a:spcPts val="400"/>
              </a:spcBef>
              <a:spcAft>
                <a:spcPts val="0"/>
              </a:spcAft>
              <a:buClr>
                <a:schemeClr val="lt1"/>
              </a:buClr>
              <a:buSzPts val="2000"/>
              <a:buNone/>
              <a:defRPr>
                <a:solidFill>
                  <a:schemeClr val="lt1"/>
                </a:solidFill>
              </a:defRPr>
            </a:lvl3pPr>
            <a:lvl4pPr lvl="3" algn="ctr">
              <a:spcBef>
                <a:spcPts val="360"/>
              </a:spcBef>
              <a:spcAft>
                <a:spcPts val="0"/>
              </a:spcAft>
              <a:buClr>
                <a:schemeClr val="lt1"/>
              </a:buClr>
              <a:buSzPts val="1800"/>
              <a:buNone/>
              <a:defRPr>
                <a:solidFill>
                  <a:schemeClr val="lt1"/>
                </a:solidFill>
              </a:defRPr>
            </a:lvl4pPr>
            <a:lvl5pPr lvl="4" algn="ctr">
              <a:spcBef>
                <a:spcPts val="360"/>
              </a:spcBef>
              <a:spcAft>
                <a:spcPts val="0"/>
              </a:spcAft>
              <a:buClr>
                <a:schemeClr val="lt1"/>
              </a:buClr>
              <a:buSzPts val="18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p:txBody>
      </p:sp>
      <p:sp>
        <p:nvSpPr>
          <p:cNvPr id="19" name="Google Shape;19;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rgbClr val="3F3F3F"/>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a:solidFill>
                  <a:srgbClr val="3F3F3F"/>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1" name="Google Shape;21;p51"/>
          <p:cNvPicPr preferRelativeResize="0"/>
          <p:nvPr/>
        </p:nvPicPr>
        <p:blipFill rotWithShape="1">
          <a:blip r:embed="rId2">
            <a:alphaModFix/>
          </a:blip>
          <a:srcRect b="0" l="0" r="0" t="0"/>
          <a:stretch/>
        </p:blipFill>
        <p:spPr>
          <a:xfrm>
            <a:off x="6858000" y="6351416"/>
            <a:ext cx="2133600" cy="34228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6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Avenir"/>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60"/>
          <p:cNvSpPr/>
          <p:nvPr>
            <p:ph idx="2" type="pic"/>
          </p:nvPr>
        </p:nvSpPr>
        <p:spPr>
          <a:xfrm>
            <a:off x="1792288" y="612775"/>
            <a:ext cx="5486400" cy="4114800"/>
          </a:xfrm>
          <a:prstGeom prst="rect">
            <a:avLst/>
          </a:prstGeom>
          <a:noFill/>
          <a:ln>
            <a:noFill/>
          </a:ln>
        </p:spPr>
      </p:sp>
      <p:sp>
        <p:nvSpPr>
          <p:cNvPr id="76" name="Google Shape;76;p6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lt1"/>
              </a:buClr>
              <a:buSzPts val="900"/>
              <a:buNone/>
              <a:defRPr sz="900"/>
            </a:lvl6pPr>
            <a:lvl7pPr indent="-228600" lvl="6" marL="3200400" algn="l">
              <a:spcBef>
                <a:spcPts val="180"/>
              </a:spcBef>
              <a:spcAft>
                <a:spcPts val="0"/>
              </a:spcAft>
              <a:buClr>
                <a:schemeClr val="lt1"/>
              </a:buClr>
              <a:buSzPts val="900"/>
              <a:buNone/>
              <a:defRPr sz="900"/>
            </a:lvl7pPr>
            <a:lvl8pPr indent="-228600" lvl="7" marL="3657600" algn="l">
              <a:spcBef>
                <a:spcPts val="180"/>
              </a:spcBef>
              <a:spcAft>
                <a:spcPts val="0"/>
              </a:spcAft>
              <a:buClr>
                <a:schemeClr val="lt1"/>
              </a:buClr>
              <a:buSzPts val="900"/>
              <a:buNone/>
              <a:defRPr sz="900"/>
            </a:lvl8pPr>
            <a:lvl9pPr indent="-228600" lvl="8" marL="4114800" algn="l">
              <a:spcBef>
                <a:spcPts val="180"/>
              </a:spcBef>
              <a:spcAft>
                <a:spcPts val="0"/>
              </a:spcAft>
              <a:buClr>
                <a:schemeClr val="lt1"/>
              </a:buClr>
              <a:buSzPts val="900"/>
              <a:buNone/>
              <a:defRPr sz="900"/>
            </a:lvl9pPr>
          </a:lstStyle>
          <a:p/>
        </p:txBody>
      </p:sp>
      <p:sp>
        <p:nvSpPr>
          <p:cNvPr id="77" name="Google Shape;77;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80" name="Google Shape;80;p60"/>
          <p:cNvSpPr/>
          <p:nvPr/>
        </p:nvSpPr>
        <p:spPr>
          <a:xfrm>
            <a:off x="0" y="0"/>
            <a:ext cx="9144000" cy="6858000"/>
          </a:xfrm>
          <a:prstGeom prst="rect">
            <a:avLst/>
          </a:prstGeom>
          <a:noFill/>
          <a:ln cap="flat" cmpd="sng" w="4445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6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3F3F3F"/>
              </a:buClr>
              <a:buSzPts val="1800"/>
              <a:buNone/>
              <a:defRPr/>
            </a:lvl1pPr>
            <a:lvl2pPr indent="-228600" lvl="1" marL="914400" algn="l">
              <a:spcBef>
                <a:spcPts val="360"/>
              </a:spcBef>
              <a:spcAft>
                <a:spcPts val="0"/>
              </a:spcAft>
              <a:buClr>
                <a:srgbClr val="3F3F3F"/>
              </a:buClr>
              <a:buSzPts val="1800"/>
              <a:buNone/>
              <a:defRPr/>
            </a:lvl2pPr>
            <a:lvl3pPr indent="-228600" lvl="2" marL="1371600" algn="l">
              <a:spcBef>
                <a:spcPts val="360"/>
              </a:spcBef>
              <a:spcAft>
                <a:spcPts val="0"/>
              </a:spcAft>
              <a:buClr>
                <a:srgbClr val="3F3F3F"/>
              </a:buClr>
              <a:buSzPts val="1800"/>
              <a:buNone/>
              <a:defRPr/>
            </a:lvl3pPr>
            <a:lvl4pPr indent="-228600" lvl="3" marL="1828800" algn="l">
              <a:spcBef>
                <a:spcPts val="360"/>
              </a:spcBef>
              <a:spcAft>
                <a:spcPts val="0"/>
              </a:spcAft>
              <a:buClr>
                <a:srgbClr val="3F3F3F"/>
              </a:buClr>
              <a:buSzPts val="1800"/>
              <a:buNone/>
              <a:defRPr/>
            </a:lvl4pPr>
            <a:lvl5pPr indent="-228600" lvl="4" marL="2286000" algn="l">
              <a:spcBef>
                <a:spcPts val="360"/>
              </a:spcBef>
              <a:spcAft>
                <a:spcPts val="0"/>
              </a:spcAft>
              <a:buClr>
                <a:srgbClr val="3F3F3F"/>
              </a:buClr>
              <a:buSzPts val="180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4" name="Google Shape;84;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6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6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3F3F3F"/>
              </a:buClr>
              <a:buSzPts val="1800"/>
              <a:buNone/>
              <a:defRPr/>
            </a:lvl1pPr>
            <a:lvl2pPr indent="-228600" lvl="1" marL="914400" algn="l">
              <a:spcBef>
                <a:spcPts val="360"/>
              </a:spcBef>
              <a:spcAft>
                <a:spcPts val="0"/>
              </a:spcAft>
              <a:buClr>
                <a:srgbClr val="3F3F3F"/>
              </a:buClr>
              <a:buSzPts val="1800"/>
              <a:buNone/>
              <a:defRPr/>
            </a:lvl2pPr>
            <a:lvl3pPr indent="-228600" lvl="2" marL="1371600" algn="l">
              <a:spcBef>
                <a:spcPts val="360"/>
              </a:spcBef>
              <a:spcAft>
                <a:spcPts val="0"/>
              </a:spcAft>
              <a:buClr>
                <a:srgbClr val="3F3F3F"/>
              </a:buClr>
              <a:buSzPts val="1800"/>
              <a:buNone/>
              <a:defRPr/>
            </a:lvl3pPr>
            <a:lvl4pPr indent="-228600" lvl="3" marL="1828800" algn="l">
              <a:spcBef>
                <a:spcPts val="360"/>
              </a:spcBef>
              <a:spcAft>
                <a:spcPts val="0"/>
              </a:spcAft>
              <a:buClr>
                <a:srgbClr val="3F3F3F"/>
              </a:buClr>
              <a:buSzPts val="1800"/>
              <a:buNone/>
              <a:defRPr/>
            </a:lvl4pPr>
            <a:lvl5pPr indent="-228600" lvl="4" marL="2286000" algn="l">
              <a:spcBef>
                <a:spcPts val="360"/>
              </a:spcBef>
              <a:spcAft>
                <a:spcPts val="0"/>
              </a:spcAft>
              <a:buClr>
                <a:srgbClr val="3F3F3F"/>
              </a:buClr>
              <a:buSzPts val="180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90" name="Google Shape;90;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6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alpha val="0"/>
          </a:schemeClr>
        </a:solidFill>
      </p:bgPr>
    </p:bg>
    <p:spTree>
      <p:nvGrpSpPr>
        <p:cNvPr id="22" name="Shape 22"/>
        <p:cNvGrpSpPr/>
        <p:nvPr/>
      </p:nvGrpSpPr>
      <p:grpSpPr>
        <a:xfrm>
          <a:off x="0" y="0"/>
          <a:ext cx="0" cy="0"/>
          <a:chOff x="0" y="0"/>
          <a:chExt cx="0" cy="0"/>
        </a:xfrm>
      </p:grpSpPr>
      <p:sp>
        <p:nvSpPr>
          <p:cNvPr id="23" name="Google Shape;23;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3F3F3F"/>
              </a:buClr>
              <a:buSzPts val="1800"/>
              <a:buNone/>
              <a:defRPr/>
            </a:lvl1pPr>
            <a:lvl2pPr indent="-228600" lvl="1" marL="914400" algn="l">
              <a:spcBef>
                <a:spcPts val="360"/>
              </a:spcBef>
              <a:spcAft>
                <a:spcPts val="0"/>
              </a:spcAft>
              <a:buClr>
                <a:srgbClr val="3F3F3F"/>
              </a:buClr>
              <a:buSzPts val="1800"/>
              <a:buNone/>
              <a:defRPr/>
            </a:lvl2pPr>
            <a:lvl3pPr indent="-228600" lvl="2" marL="1371600" algn="l">
              <a:spcBef>
                <a:spcPts val="360"/>
              </a:spcBef>
              <a:spcAft>
                <a:spcPts val="0"/>
              </a:spcAft>
              <a:buClr>
                <a:srgbClr val="3F3F3F"/>
              </a:buClr>
              <a:buSzPts val="1800"/>
              <a:buNone/>
              <a:defRPr/>
            </a:lvl3pPr>
            <a:lvl4pPr indent="-228600" lvl="3" marL="1828800" algn="l">
              <a:spcBef>
                <a:spcPts val="360"/>
              </a:spcBef>
              <a:spcAft>
                <a:spcPts val="0"/>
              </a:spcAft>
              <a:buClr>
                <a:srgbClr val="3F3F3F"/>
              </a:buClr>
              <a:buSzPts val="1800"/>
              <a:buNone/>
              <a:defRPr/>
            </a:lvl4pPr>
            <a:lvl5pPr indent="-228600" lvl="4" marL="2286000" algn="l">
              <a:spcBef>
                <a:spcPts val="360"/>
              </a:spcBef>
              <a:spcAft>
                <a:spcPts val="0"/>
              </a:spcAft>
              <a:buClr>
                <a:srgbClr val="3F3F3F"/>
              </a:buClr>
              <a:buSzPts val="180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5" name="Google Shape;25;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1"/>
                </a:solidFill>
                <a:latin typeface="Calibri"/>
                <a:ea typeface="Calibri"/>
                <a:cs typeface="Calibri"/>
                <a:sym typeface="Calibri"/>
              </a:defRPr>
            </a:lvl2pPr>
            <a:lvl3pPr indent="0" lvl="2" marL="0" marR="0" rtl="0" algn="l">
              <a:spcBef>
                <a:spcPts val="0"/>
              </a:spcBef>
              <a:buNone/>
              <a:defRPr b="0" i="0" sz="1800" u="none" cap="none" strike="noStrike">
                <a:solidFill>
                  <a:schemeClr val="lt1"/>
                </a:solidFill>
                <a:latin typeface="Calibri"/>
                <a:ea typeface="Calibri"/>
                <a:cs typeface="Calibri"/>
                <a:sym typeface="Calibri"/>
              </a:defRPr>
            </a:lvl3pPr>
            <a:lvl4pPr indent="0" lvl="3" marL="0" marR="0" rtl="0" algn="l">
              <a:spcBef>
                <a:spcPts val="0"/>
              </a:spcBef>
              <a:buNone/>
              <a:defRPr b="0" i="0" sz="1800" u="none" cap="none" strike="noStrike">
                <a:solidFill>
                  <a:schemeClr val="lt1"/>
                </a:solidFill>
                <a:latin typeface="Calibri"/>
                <a:ea typeface="Calibri"/>
                <a:cs typeface="Calibri"/>
                <a:sym typeface="Calibri"/>
              </a:defRPr>
            </a:lvl4pPr>
            <a:lvl5pPr indent="0" lvl="4" marL="0" marR="0" rtl="0" algn="l">
              <a:spcBef>
                <a:spcPts val="0"/>
              </a:spcBef>
              <a:buNone/>
              <a:defRPr b="0" i="0" sz="1800" u="none" cap="none" strike="noStrike">
                <a:solidFill>
                  <a:schemeClr val="lt1"/>
                </a:solidFill>
                <a:latin typeface="Calibri"/>
                <a:ea typeface="Calibri"/>
                <a:cs typeface="Calibri"/>
                <a:sym typeface="Calibri"/>
              </a:defRPr>
            </a:lvl5pPr>
            <a:lvl6pPr indent="0" lvl="5" marL="0" marR="0" rtl="0" algn="l">
              <a:spcBef>
                <a:spcPts val="0"/>
              </a:spcBef>
              <a:buNone/>
              <a:defRPr b="0" i="0" sz="1800" u="none" cap="none" strike="noStrike">
                <a:solidFill>
                  <a:schemeClr val="lt1"/>
                </a:solidFill>
                <a:latin typeface="Calibri"/>
                <a:ea typeface="Calibri"/>
                <a:cs typeface="Calibri"/>
                <a:sym typeface="Calibri"/>
              </a:defRPr>
            </a:lvl6pPr>
            <a:lvl7pPr indent="0" lvl="6" marL="0" marR="0" rtl="0" algn="l">
              <a:spcBef>
                <a:spcPts val="0"/>
              </a:spcBef>
              <a:buNone/>
              <a:defRPr b="0" i="0" sz="1800" u="none" cap="none" strike="noStrike">
                <a:solidFill>
                  <a:schemeClr val="lt1"/>
                </a:solidFill>
                <a:latin typeface="Calibri"/>
                <a:ea typeface="Calibri"/>
                <a:cs typeface="Calibri"/>
                <a:sym typeface="Calibri"/>
              </a:defRPr>
            </a:lvl7pPr>
            <a:lvl8pPr indent="0" lvl="7" marL="0" marR="0" rtl="0" algn="l">
              <a:spcBef>
                <a:spcPts val="0"/>
              </a:spcBef>
              <a:buNone/>
              <a:defRPr b="0" i="0" sz="1800" u="none" cap="none" strike="noStrike">
                <a:solidFill>
                  <a:schemeClr val="lt1"/>
                </a:solidFill>
                <a:latin typeface="Calibri"/>
                <a:ea typeface="Calibri"/>
                <a:cs typeface="Calibri"/>
                <a:sym typeface="Calibri"/>
              </a:defRPr>
            </a:lvl8pPr>
            <a:lvl9pPr indent="0" lvl="8" marL="0" marR="0" rtl="0" algn="l">
              <a:spcBef>
                <a:spcPts val="0"/>
              </a:spcBef>
              <a:buNone/>
              <a:defRPr b="0" i="0" sz="1800" u="none" cap="none" strike="noStrike">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venir"/>
              <a:buNone/>
              <a:defRPr b="0" i="0" sz="4000" cap="none">
                <a:solidFill>
                  <a:schemeClr val="dk1"/>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dk1"/>
              </a:buClr>
              <a:buSzPts val="2000"/>
              <a:buNone/>
              <a:defRPr sz="2000">
                <a:solidFill>
                  <a:schemeClr val="dk1"/>
                </a:solidFill>
              </a:defRPr>
            </a:lvl1pPr>
            <a:lvl2pPr indent="-228600" lvl="1" marL="914400" algn="l">
              <a:spcBef>
                <a:spcPts val="360"/>
              </a:spcBef>
              <a:spcAft>
                <a:spcPts val="0"/>
              </a:spcAft>
              <a:buClr>
                <a:schemeClr val="lt1"/>
              </a:buClr>
              <a:buSzPts val="1800"/>
              <a:buNone/>
              <a:defRPr sz="1800">
                <a:solidFill>
                  <a:schemeClr val="lt1"/>
                </a:solidFill>
              </a:defRPr>
            </a:lvl2pPr>
            <a:lvl3pPr indent="-228600" lvl="2" marL="1371600" algn="l">
              <a:spcBef>
                <a:spcPts val="320"/>
              </a:spcBef>
              <a:spcAft>
                <a:spcPts val="0"/>
              </a:spcAft>
              <a:buClr>
                <a:schemeClr val="lt1"/>
              </a:buClr>
              <a:buSzPts val="1600"/>
              <a:buNone/>
              <a:defRPr sz="1600">
                <a:solidFill>
                  <a:schemeClr val="lt1"/>
                </a:solidFill>
              </a:defRPr>
            </a:lvl3pPr>
            <a:lvl4pPr indent="-228600" lvl="3" marL="1828800" algn="l">
              <a:spcBef>
                <a:spcPts val="280"/>
              </a:spcBef>
              <a:spcAft>
                <a:spcPts val="0"/>
              </a:spcAft>
              <a:buClr>
                <a:schemeClr val="lt1"/>
              </a:buClr>
              <a:buSzPts val="1400"/>
              <a:buNone/>
              <a:defRPr sz="1400">
                <a:solidFill>
                  <a:schemeClr val="lt1"/>
                </a:solidFill>
              </a:defRPr>
            </a:lvl4pPr>
            <a:lvl5pPr indent="-228600" lvl="4" marL="2286000" algn="l">
              <a:spcBef>
                <a:spcPts val="280"/>
              </a:spcBef>
              <a:spcAft>
                <a:spcPts val="0"/>
              </a:spcAft>
              <a:buClr>
                <a:schemeClr val="lt1"/>
              </a:buClr>
              <a:buSzPts val="1400"/>
              <a:buNone/>
              <a:defRPr sz="1400">
                <a:solidFill>
                  <a:schemeClr val="lt1"/>
                </a:solidFill>
              </a:defRPr>
            </a:lvl5pPr>
            <a:lvl6pPr indent="-228600" lvl="5" marL="2743200" algn="l">
              <a:spcBef>
                <a:spcPts val="280"/>
              </a:spcBef>
              <a:spcAft>
                <a:spcPts val="0"/>
              </a:spcAft>
              <a:buClr>
                <a:schemeClr val="lt1"/>
              </a:buClr>
              <a:buSzPts val="1400"/>
              <a:buNone/>
              <a:defRPr sz="1400">
                <a:solidFill>
                  <a:schemeClr val="lt1"/>
                </a:solidFill>
              </a:defRPr>
            </a:lvl6pPr>
            <a:lvl7pPr indent="-228600" lvl="6" marL="3200400" algn="l">
              <a:spcBef>
                <a:spcPts val="280"/>
              </a:spcBef>
              <a:spcAft>
                <a:spcPts val="0"/>
              </a:spcAft>
              <a:buClr>
                <a:schemeClr val="lt1"/>
              </a:buClr>
              <a:buSzPts val="1400"/>
              <a:buNone/>
              <a:defRPr sz="1400">
                <a:solidFill>
                  <a:schemeClr val="lt1"/>
                </a:solidFill>
              </a:defRPr>
            </a:lvl7pPr>
            <a:lvl8pPr indent="-228600" lvl="7" marL="3657600" algn="l">
              <a:spcBef>
                <a:spcPts val="280"/>
              </a:spcBef>
              <a:spcAft>
                <a:spcPts val="0"/>
              </a:spcAft>
              <a:buClr>
                <a:schemeClr val="lt1"/>
              </a:buClr>
              <a:buSzPts val="1400"/>
              <a:buNone/>
              <a:defRPr sz="1400">
                <a:solidFill>
                  <a:schemeClr val="lt1"/>
                </a:solidFill>
              </a:defRPr>
            </a:lvl8pPr>
            <a:lvl9pPr indent="-228600" lvl="8" marL="4114800" algn="l">
              <a:spcBef>
                <a:spcPts val="280"/>
              </a:spcBef>
              <a:spcAft>
                <a:spcPts val="0"/>
              </a:spcAft>
              <a:buClr>
                <a:schemeClr val="lt1"/>
              </a:buClr>
              <a:buSzPts val="1400"/>
              <a:buNone/>
              <a:defRPr sz="1400">
                <a:solidFill>
                  <a:schemeClr val="lt1"/>
                </a:solidFill>
              </a:defRPr>
            </a:lvl9pPr>
          </a:lstStyle>
          <a:p/>
        </p:txBody>
      </p:sp>
      <p:sp>
        <p:nvSpPr>
          <p:cNvPr id="31" name="Google Shape;31;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8" name="Shape 38"/>
        <p:cNvGrpSpPr/>
        <p:nvPr/>
      </p:nvGrpSpPr>
      <p:grpSpPr>
        <a:xfrm>
          <a:off x="0" y="0"/>
          <a:ext cx="0" cy="0"/>
          <a:chOff x="0" y="0"/>
          <a:chExt cx="0" cy="0"/>
        </a:xfrm>
      </p:grpSpPr>
      <p:sp>
        <p:nvSpPr>
          <p:cNvPr id="39" name="Google Shape;39;p55"/>
          <p:cNvSpPr txBox="1"/>
          <p:nvPr>
            <p:ph type="title"/>
          </p:nvPr>
        </p:nvSpPr>
        <p:spPr>
          <a:xfrm>
            <a:off x="685800" y="609600"/>
            <a:ext cx="7696200" cy="609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5"/>
          <p:cNvSpPr txBox="1"/>
          <p:nvPr>
            <p:ph idx="1" type="body"/>
          </p:nvPr>
        </p:nvSpPr>
        <p:spPr>
          <a:xfrm>
            <a:off x="685800" y="1524000"/>
            <a:ext cx="3886200" cy="4876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3F3F3F"/>
              </a:buClr>
              <a:buSzPts val="1800"/>
              <a:buNone/>
              <a:defRPr/>
            </a:lvl1pPr>
            <a:lvl2pPr indent="-228600" lvl="1" marL="914400" algn="l">
              <a:spcBef>
                <a:spcPts val="360"/>
              </a:spcBef>
              <a:spcAft>
                <a:spcPts val="0"/>
              </a:spcAft>
              <a:buClr>
                <a:srgbClr val="3F3F3F"/>
              </a:buClr>
              <a:buSzPts val="1800"/>
              <a:buNone/>
              <a:defRPr/>
            </a:lvl2pPr>
            <a:lvl3pPr indent="-228600" lvl="2" marL="1371600" algn="l">
              <a:spcBef>
                <a:spcPts val="360"/>
              </a:spcBef>
              <a:spcAft>
                <a:spcPts val="0"/>
              </a:spcAft>
              <a:buClr>
                <a:srgbClr val="3F3F3F"/>
              </a:buClr>
              <a:buSzPts val="1800"/>
              <a:buNone/>
              <a:defRPr/>
            </a:lvl3pPr>
            <a:lvl4pPr indent="-228600" lvl="3" marL="1828800" algn="l">
              <a:spcBef>
                <a:spcPts val="360"/>
              </a:spcBef>
              <a:spcAft>
                <a:spcPts val="0"/>
              </a:spcAft>
              <a:buClr>
                <a:srgbClr val="3F3F3F"/>
              </a:buClr>
              <a:buSzPts val="1800"/>
              <a:buNone/>
              <a:defRPr/>
            </a:lvl4pPr>
            <a:lvl5pPr indent="-228600" lvl="4" marL="2286000" algn="l">
              <a:spcBef>
                <a:spcPts val="360"/>
              </a:spcBef>
              <a:spcAft>
                <a:spcPts val="0"/>
              </a:spcAft>
              <a:buClr>
                <a:srgbClr val="3F3F3F"/>
              </a:buClr>
              <a:buSzPts val="180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1" name="Google Shape;41;p55"/>
          <p:cNvSpPr txBox="1"/>
          <p:nvPr>
            <p:ph idx="2" type="body"/>
          </p:nvPr>
        </p:nvSpPr>
        <p:spPr>
          <a:xfrm>
            <a:off x="4724400" y="1524000"/>
            <a:ext cx="3886200" cy="4876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rgbClr val="3F3F3F"/>
              </a:buClr>
              <a:buSzPts val="1800"/>
              <a:buNone/>
              <a:defRPr/>
            </a:lvl1pPr>
            <a:lvl2pPr indent="-228600" lvl="1" marL="914400" algn="l">
              <a:spcBef>
                <a:spcPts val="360"/>
              </a:spcBef>
              <a:spcAft>
                <a:spcPts val="0"/>
              </a:spcAft>
              <a:buClr>
                <a:srgbClr val="3F3F3F"/>
              </a:buClr>
              <a:buSzPts val="1800"/>
              <a:buNone/>
              <a:defRPr/>
            </a:lvl2pPr>
            <a:lvl3pPr indent="-228600" lvl="2" marL="1371600" algn="l">
              <a:spcBef>
                <a:spcPts val="360"/>
              </a:spcBef>
              <a:spcAft>
                <a:spcPts val="0"/>
              </a:spcAft>
              <a:buClr>
                <a:srgbClr val="3F3F3F"/>
              </a:buClr>
              <a:buSzPts val="1800"/>
              <a:buNone/>
              <a:defRPr/>
            </a:lvl3pPr>
            <a:lvl4pPr indent="-228600" lvl="3" marL="1828800" algn="l">
              <a:spcBef>
                <a:spcPts val="360"/>
              </a:spcBef>
              <a:spcAft>
                <a:spcPts val="0"/>
              </a:spcAft>
              <a:buClr>
                <a:srgbClr val="3F3F3F"/>
              </a:buClr>
              <a:buSzPts val="1800"/>
              <a:buNone/>
              <a:defRPr/>
            </a:lvl4pPr>
            <a:lvl5pPr indent="-228600" lvl="4" marL="2286000" algn="l">
              <a:spcBef>
                <a:spcPts val="360"/>
              </a:spcBef>
              <a:spcAft>
                <a:spcPts val="0"/>
              </a:spcAft>
              <a:buClr>
                <a:srgbClr val="3F3F3F"/>
              </a:buClr>
              <a:buSzPts val="180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2" name="Google Shape;42;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rgbClr val="3F3F3F"/>
              </a:buClr>
              <a:buSzPts val="2800"/>
              <a:buNone/>
              <a:defRPr sz="2800"/>
            </a:lvl1pPr>
            <a:lvl2pPr indent="-228600" lvl="1" marL="914400" algn="l">
              <a:spcBef>
                <a:spcPts val="480"/>
              </a:spcBef>
              <a:spcAft>
                <a:spcPts val="0"/>
              </a:spcAft>
              <a:buClr>
                <a:srgbClr val="3F3F3F"/>
              </a:buClr>
              <a:buSzPts val="2400"/>
              <a:buNone/>
              <a:defRPr sz="2400"/>
            </a:lvl2pPr>
            <a:lvl3pPr indent="-228600" lvl="2" marL="1371600" algn="l">
              <a:spcBef>
                <a:spcPts val="400"/>
              </a:spcBef>
              <a:spcAft>
                <a:spcPts val="0"/>
              </a:spcAft>
              <a:buClr>
                <a:srgbClr val="3F3F3F"/>
              </a:buClr>
              <a:buSzPts val="2000"/>
              <a:buNone/>
              <a:defRPr sz="2000"/>
            </a:lvl3pPr>
            <a:lvl4pPr indent="-228600" lvl="3" marL="1828800" algn="l">
              <a:spcBef>
                <a:spcPts val="360"/>
              </a:spcBef>
              <a:spcAft>
                <a:spcPts val="0"/>
              </a:spcAft>
              <a:buClr>
                <a:srgbClr val="3F3F3F"/>
              </a:buClr>
              <a:buSzPts val="1800"/>
              <a:buNone/>
              <a:defRPr sz="1800"/>
            </a:lvl4pPr>
            <a:lvl5pPr indent="-228600" lvl="4" marL="2286000" algn="l">
              <a:spcBef>
                <a:spcPts val="360"/>
              </a:spcBef>
              <a:spcAft>
                <a:spcPts val="0"/>
              </a:spcAft>
              <a:buClr>
                <a:srgbClr val="3F3F3F"/>
              </a:buClr>
              <a:buSzPts val="1800"/>
              <a:buNone/>
              <a:defRPr sz="1800"/>
            </a:lvl5pPr>
            <a:lvl6pPr indent="-342900" lvl="5" marL="2743200" algn="l">
              <a:spcBef>
                <a:spcPts val="360"/>
              </a:spcBef>
              <a:spcAft>
                <a:spcPts val="0"/>
              </a:spcAft>
              <a:buClr>
                <a:schemeClr val="lt1"/>
              </a:buClr>
              <a:buSzPts val="1800"/>
              <a:buChar char="•"/>
              <a:defRPr sz="1800"/>
            </a:lvl6pPr>
            <a:lvl7pPr indent="-342900" lvl="6" marL="3200400" algn="l">
              <a:spcBef>
                <a:spcPts val="360"/>
              </a:spcBef>
              <a:spcAft>
                <a:spcPts val="0"/>
              </a:spcAft>
              <a:buClr>
                <a:schemeClr val="lt1"/>
              </a:buClr>
              <a:buSzPts val="1800"/>
              <a:buChar char="•"/>
              <a:defRPr sz="1800"/>
            </a:lvl7pPr>
            <a:lvl8pPr indent="-342900" lvl="7" marL="3657600" algn="l">
              <a:spcBef>
                <a:spcPts val="360"/>
              </a:spcBef>
              <a:spcAft>
                <a:spcPts val="0"/>
              </a:spcAft>
              <a:buClr>
                <a:schemeClr val="lt1"/>
              </a:buClr>
              <a:buSzPts val="1800"/>
              <a:buChar char="•"/>
              <a:defRPr sz="1800"/>
            </a:lvl8pPr>
            <a:lvl9pPr indent="-342900" lvl="8" marL="4114800" algn="l">
              <a:spcBef>
                <a:spcPts val="360"/>
              </a:spcBef>
              <a:spcAft>
                <a:spcPts val="0"/>
              </a:spcAft>
              <a:buClr>
                <a:schemeClr val="lt1"/>
              </a:buClr>
              <a:buSzPts val="1800"/>
              <a:buChar char="•"/>
              <a:defRPr sz="1800"/>
            </a:lvl9pPr>
          </a:lstStyle>
          <a:p/>
        </p:txBody>
      </p:sp>
      <p:sp>
        <p:nvSpPr>
          <p:cNvPr id="48" name="Google Shape;48;p5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rgbClr val="3F3F3F"/>
              </a:buClr>
              <a:buSzPts val="2800"/>
              <a:buNone/>
              <a:defRPr sz="2800"/>
            </a:lvl1pPr>
            <a:lvl2pPr indent="-228600" lvl="1" marL="914400" algn="l">
              <a:spcBef>
                <a:spcPts val="480"/>
              </a:spcBef>
              <a:spcAft>
                <a:spcPts val="0"/>
              </a:spcAft>
              <a:buClr>
                <a:srgbClr val="3F3F3F"/>
              </a:buClr>
              <a:buSzPts val="2400"/>
              <a:buNone/>
              <a:defRPr sz="2400"/>
            </a:lvl2pPr>
            <a:lvl3pPr indent="-228600" lvl="2" marL="1371600" algn="l">
              <a:spcBef>
                <a:spcPts val="400"/>
              </a:spcBef>
              <a:spcAft>
                <a:spcPts val="0"/>
              </a:spcAft>
              <a:buClr>
                <a:srgbClr val="3F3F3F"/>
              </a:buClr>
              <a:buSzPts val="2000"/>
              <a:buNone/>
              <a:defRPr sz="2000"/>
            </a:lvl3pPr>
            <a:lvl4pPr indent="-228600" lvl="3" marL="1828800" algn="l">
              <a:spcBef>
                <a:spcPts val="360"/>
              </a:spcBef>
              <a:spcAft>
                <a:spcPts val="0"/>
              </a:spcAft>
              <a:buClr>
                <a:srgbClr val="3F3F3F"/>
              </a:buClr>
              <a:buSzPts val="1800"/>
              <a:buNone/>
              <a:defRPr sz="1800"/>
            </a:lvl4pPr>
            <a:lvl5pPr indent="-228600" lvl="4" marL="2286000" algn="l">
              <a:spcBef>
                <a:spcPts val="360"/>
              </a:spcBef>
              <a:spcAft>
                <a:spcPts val="0"/>
              </a:spcAft>
              <a:buClr>
                <a:srgbClr val="3F3F3F"/>
              </a:buClr>
              <a:buSzPts val="1800"/>
              <a:buNone/>
              <a:defRPr sz="1800"/>
            </a:lvl5pPr>
            <a:lvl6pPr indent="-342900" lvl="5" marL="2743200" algn="l">
              <a:spcBef>
                <a:spcPts val="360"/>
              </a:spcBef>
              <a:spcAft>
                <a:spcPts val="0"/>
              </a:spcAft>
              <a:buClr>
                <a:schemeClr val="lt1"/>
              </a:buClr>
              <a:buSzPts val="1800"/>
              <a:buChar char="•"/>
              <a:defRPr sz="1800"/>
            </a:lvl6pPr>
            <a:lvl7pPr indent="-342900" lvl="6" marL="3200400" algn="l">
              <a:spcBef>
                <a:spcPts val="360"/>
              </a:spcBef>
              <a:spcAft>
                <a:spcPts val="0"/>
              </a:spcAft>
              <a:buClr>
                <a:schemeClr val="lt1"/>
              </a:buClr>
              <a:buSzPts val="1800"/>
              <a:buChar char="•"/>
              <a:defRPr sz="1800"/>
            </a:lvl7pPr>
            <a:lvl8pPr indent="-342900" lvl="7" marL="3657600" algn="l">
              <a:spcBef>
                <a:spcPts val="360"/>
              </a:spcBef>
              <a:spcAft>
                <a:spcPts val="0"/>
              </a:spcAft>
              <a:buClr>
                <a:schemeClr val="lt1"/>
              </a:buClr>
              <a:buSzPts val="1800"/>
              <a:buChar char="•"/>
              <a:defRPr sz="1800"/>
            </a:lvl8pPr>
            <a:lvl9pPr indent="-342900" lvl="8" marL="4114800" algn="l">
              <a:spcBef>
                <a:spcPts val="360"/>
              </a:spcBef>
              <a:spcAft>
                <a:spcPts val="0"/>
              </a:spcAft>
              <a:buClr>
                <a:schemeClr val="lt1"/>
              </a:buClr>
              <a:buSzPts val="1800"/>
              <a:buChar char="•"/>
              <a:defRPr sz="1800"/>
            </a:lvl9pPr>
          </a:lstStyle>
          <a:p/>
        </p:txBody>
      </p:sp>
      <p:sp>
        <p:nvSpPr>
          <p:cNvPr id="49" name="Google Shape;49;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36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3F3F3F"/>
              </a:buClr>
              <a:buSzPts val="2400"/>
              <a:buNone/>
              <a:defRPr b="1" sz="2400"/>
            </a:lvl1pPr>
            <a:lvl2pPr indent="-228600" lvl="1" marL="914400" algn="l">
              <a:spcBef>
                <a:spcPts val="400"/>
              </a:spcBef>
              <a:spcAft>
                <a:spcPts val="0"/>
              </a:spcAft>
              <a:buClr>
                <a:srgbClr val="3F3F3F"/>
              </a:buClr>
              <a:buSzPts val="2000"/>
              <a:buNone/>
              <a:defRPr b="1" sz="2000"/>
            </a:lvl2pPr>
            <a:lvl3pPr indent="-228600" lvl="2" marL="1371600" algn="l">
              <a:spcBef>
                <a:spcPts val="360"/>
              </a:spcBef>
              <a:spcAft>
                <a:spcPts val="0"/>
              </a:spcAft>
              <a:buClr>
                <a:srgbClr val="3F3F3F"/>
              </a:buClr>
              <a:buSzPts val="1800"/>
              <a:buNone/>
              <a:defRPr b="1" sz="1800"/>
            </a:lvl3pPr>
            <a:lvl4pPr indent="-228600" lvl="3" marL="1828800" algn="l">
              <a:spcBef>
                <a:spcPts val="320"/>
              </a:spcBef>
              <a:spcAft>
                <a:spcPts val="0"/>
              </a:spcAft>
              <a:buClr>
                <a:srgbClr val="3F3F3F"/>
              </a:buClr>
              <a:buSzPts val="1600"/>
              <a:buNone/>
              <a:defRPr b="1" sz="1600"/>
            </a:lvl4pPr>
            <a:lvl5pPr indent="-228600" lvl="4" marL="2286000" algn="l">
              <a:spcBef>
                <a:spcPts val="320"/>
              </a:spcBef>
              <a:spcAft>
                <a:spcPts val="0"/>
              </a:spcAft>
              <a:buClr>
                <a:srgbClr val="3F3F3F"/>
              </a:buClr>
              <a:buSzPts val="1600"/>
              <a:buNone/>
              <a:defRPr b="1" sz="1600"/>
            </a:lvl5pPr>
            <a:lvl6pPr indent="-228600" lvl="5" marL="2743200" algn="l">
              <a:spcBef>
                <a:spcPts val="320"/>
              </a:spcBef>
              <a:spcAft>
                <a:spcPts val="0"/>
              </a:spcAft>
              <a:buClr>
                <a:schemeClr val="lt1"/>
              </a:buClr>
              <a:buSzPts val="1600"/>
              <a:buNone/>
              <a:defRPr b="1" sz="1600"/>
            </a:lvl6pPr>
            <a:lvl7pPr indent="-228600" lvl="6" marL="3200400" algn="l">
              <a:spcBef>
                <a:spcPts val="320"/>
              </a:spcBef>
              <a:spcAft>
                <a:spcPts val="0"/>
              </a:spcAft>
              <a:buClr>
                <a:schemeClr val="lt1"/>
              </a:buClr>
              <a:buSzPts val="1600"/>
              <a:buNone/>
              <a:defRPr b="1" sz="1600"/>
            </a:lvl7pPr>
            <a:lvl8pPr indent="-228600" lvl="7" marL="3657600" algn="l">
              <a:spcBef>
                <a:spcPts val="320"/>
              </a:spcBef>
              <a:spcAft>
                <a:spcPts val="0"/>
              </a:spcAft>
              <a:buClr>
                <a:schemeClr val="lt1"/>
              </a:buClr>
              <a:buSzPts val="1600"/>
              <a:buNone/>
              <a:defRPr b="1" sz="1600"/>
            </a:lvl8pPr>
            <a:lvl9pPr indent="-228600" lvl="8" marL="4114800" algn="l">
              <a:spcBef>
                <a:spcPts val="320"/>
              </a:spcBef>
              <a:spcAft>
                <a:spcPts val="0"/>
              </a:spcAft>
              <a:buClr>
                <a:schemeClr val="lt1"/>
              </a:buClr>
              <a:buSzPts val="1600"/>
              <a:buNone/>
              <a:defRPr b="1" sz="1600"/>
            </a:lvl9pPr>
          </a:lstStyle>
          <a:p/>
        </p:txBody>
      </p:sp>
      <p:sp>
        <p:nvSpPr>
          <p:cNvPr id="55" name="Google Shape;55;p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rgbClr val="3F3F3F"/>
              </a:buClr>
              <a:buSzPts val="2400"/>
              <a:buNone/>
              <a:defRPr sz="2400"/>
            </a:lvl1pPr>
            <a:lvl2pPr indent="-228600" lvl="1" marL="914400" algn="l">
              <a:spcBef>
                <a:spcPts val="400"/>
              </a:spcBef>
              <a:spcAft>
                <a:spcPts val="0"/>
              </a:spcAft>
              <a:buClr>
                <a:srgbClr val="3F3F3F"/>
              </a:buClr>
              <a:buSzPts val="2000"/>
              <a:buNone/>
              <a:defRPr sz="2000"/>
            </a:lvl2pPr>
            <a:lvl3pPr indent="-228600" lvl="2" marL="1371600" algn="l">
              <a:spcBef>
                <a:spcPts val="360"/>
              </a:spcBef>
              <a:spcAft>
                <a:spcPts val="0"/>
              </a:spcAft>
              <a:buClr>
                <a:srgbClr val="3F3F3F"/>
              </a:buClr>
              <a:buSzPts val="1800"/>
              <a:buNone/>
              <a:defRPr sz="1800"/>
            </a:lvl3pPr>
            <a:lvl4pPr indent="-228600" lvl="3" marL="1828800" algn="l">
              <a:spcBef>
                <a:spcPts val="320"/>
              </a:spcBef>
              <a:spcAft>
                <a:spcPts val="0"/>
              </a:spcAft>
              <a:buClr>
                <a:srgbClr val="3F3F3F"/>
              </a:buClr>
              <a:buSzPts val="1600"/>
              <a:buNone/>
              <a:defRPr sz="1600"/>
            </a:lvl4pPr>
            <a:lvl5pPr indent="-228600" lvl="4" marL="2286000" algn="l">
              <a:spcBef>
                <a:spcPts val="320"/>
              </a:spcBef>
              <a:spcAft>
                <a:spcPts val="0"/>
              </a:spcAft>
              <a:buClr>
                <a:srgbClr val="3F3F3F"/>
              </a:buClr>
              <a:buSzPts val="1600"/>
              <a:buNone/>
              <a:defRPr sz="1600"/>
            </a:lvl5pPr>
            <a:lvl6pPr indent="-330200" lvl="5" marL="2743200" algn="l">
              <a:spcBef>
                <a:spcPts val="320"/>
              </a:spcBef>
              <a:spcAft>
                <a:spcPts val="0"/>
              </a:spcAft>
              <a:buClr>
                <a:schemeClr val="lt1"/>
              </a:buClr>
              <a:buSzPts val="1600"/>
              <a:buChar char="•"/>
              <a:defRPr sz="1600"/>
            </a:lvl6pPr>
            <a:lvl7pPr indent="-330200" lvl="6" marL="3200400" algn="l">
              <a:spcBef>
                <a:spcPts val="320"/>
              </a:spcBef>
              <a:spcAft>
                <a:spcPts val="0"/>
              </a:spcAft>
              <a:buClr>
                <a:schemeClr val="lt1"/>
              </a:buClr>
              <a:buSzPts val="1600"/>
              <a:buChar char="•"/>
              <a:defRPr sz="1600"/>
            </a:lvl7pPr>
            <a:lvl8pPr indent="-330200" lvl="7" marL="3657600" algn="l">
              <a:spcBef>
                <a:spcPts val="320"/>
              </a:spcBef>
              <a:spcAft>
                <a:spcPts val="0"/>
              </a:spcAft>
              <a:buClr>
                <a:schemeClr val="lt1"/>
              </a:buClr>
              <a:buSzPts val="1600"/>
              <a:buChar char="•"/>
              <a:defRPr sz="1600"/>
            </a:lvl8pPr>
            <a:lvl9pPr indent="-330200" lvl="8" marL="4114800" algn="l">
              <a:spcBef>
                <a:spcPts val="320"/>
              </a:spcBef>
              <a:spcAft>
                <a:spcPts val="0"/>
              </a:spcAft>
              <a:buClr>
                <a:schemeClr val="lt1"/>
              </a:buClr>
              <a:buSzPts val="1600"/>
              <a:buChar char="•"/>
              <a:defRPr sz="1600"/>
            </a:lvl9pPr>
          </a:lstStyle>
          <a:p/>
        </p:txBody>
      </p:sp>
      <p:sp>
        <p:nvSpPr>
          <p:cNvPr id="56" name="Google Shape;56;p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3F3F3F"/>
              </a:buClr>
              <a:buSzPts val="2400"/>
              <a:buNone/>
              <a:defRPr b="1" sz="2400"/>
            </a:lvl1pPr>
            <a:lvl2pPr indent="-228600" lvl="1" marL="914400" algn="l">
              <a:spcBef>
                <a:spcPts val="400"/>
              </a:spcBef>
              <a:spcAft>
                <a:spcPts val="0"/>
              </a:spcAft>
              <a:buClr>
                <a:srgbClr val="3F3F3F"/>
              </a:buClr>
              <a:buSzPts val="2000"/>
              <a:buNone/>
              <a:defRPr b="1" sz="2000"/>
            </a:lvl2pPr>
            <a:lvl3pPr indent="-228600" lvl="2" marL="1371600" algn="l">
              <a:spcBef>
                <a:spcPts val="360"/>
              </a:spcBef>
              <a:spcAft>
                <a:spcPts val="0"/>
              </a:spcAft>
              <a:buClr>
                <a:srgbClr val="3F3F3F"/>
              </a:buClr>
              <a:buSzPts val="1800"/>
              <a:buNone/>
              <a:defRPr b="1" sz="1800"/>
            </a:lvl3pPr>
            <a:lvl4pPr indent="-228600" lvl="3" marL="1828800" algn="l">
              <a:spcBef>
                <a:spcPts val="320"/>
              </a:spcBef>
              <a:spcAft>
                <a:spcPts val="0"/>
              </a:spcAft>
              <a:buClr>
                <a:srgbClr val="3F3F3F"/>
              </a:buClr>
              <a:buSzPts val="1600"/>
              <a:buNone/>
              <a:defRPr b="1" sz="1600"/>
            </a:lvl4pPr>
            <a:lvl5pPr indent="-228600" lvl="4" marL="2286000" algn="l">
              <a:spcBef>
                <a:spcPts val="320"/>
              </a:spcBef>
              <a:spcAft>
                <a:spcPts val="0"/>
              </a:spcAft>
              <a:buClr>
                <a:srgbClr val="3F3F3F"/>
              </a:buClr>
              <a:buSzPts val="1600"/>
              <a:buNone/>
              <a:defRPr b="1" sz="1600"/>
            </a:lvl5pPr>
            <a:lvl6pPr indent="-228600" lvl="5" marL="2743200" algn="l">
              <a:spcBef>
                <a:spcPts val="320"/>
              </a:spcBef>
              <a:spcAft>
                <a:spcPts val="0"/>
              </a:spcAft>
              <a:buClr>
                <a:schemeClr val="lt1"/>
              </a:buClr>
              <a:buSzPts val="1600"/>
              <a:buNone/>
              <a:defRPr b="1" sz="1600"/>
            </a:lvl6pPr>
            <a:lvl7pPr indent="-228600" lvl="6" marL="3200400" algn="l">
              <a:spcBef>
                <a:spcPts val="320"/>
              </a:spcBef>
              <a:spcAft>
                <a:spcPts val="0"/>
              </a:spcAft>
              <a:buClr>
                <a:schemeClr val="lt1"/>
              </a:buClr>
              <a:buSzPts val="1600"/>
              <a:buNone/>
              <a:defRPr b="1" sz="1600"/>
            </a:lvl7pPr>
            <a:lvl8pPr indent="-228600" lvl="7" marL="3657600" algn="l">
              <a:spcBef>
                <a:spcPts val="320"/>
              </a:spcBef>
              <a:spcAft>
                <a:spcPts val="0"/>
              </a:spcAft>
              <a:buClr>
                <a:schemeClr val="lt1"/>
              </a:buClr>
              <a:buSzPts val="1600"/>
              <a:buNone/>
              <a:defRPr b="1" sz="1600"/>
            </a:lvl8pPr>
            <a:lvl9pPr indent="-228600" lvl="8" marL="4114800" algn="l">
              <a:spcBef>
                <a:spcPts val="320"/>
              </a:spcBef>
              <a:spcAft>
                <a:spcPts val="0"/>
              </a:spcAft>
              <a:buClr>
                <a:schemeClr val="lt1"/>
              </a:buClr>
              <a:buSzPts val="1600"/>
              <a:buNone/>
              <a:defRPr b="1" sz="1600"/>
            </a:lvl9pPr>
          </a:lstStyle>
          <a:p/>
        </p:txBody>
      </p:sp>
      <p:sp>
        <p:nvSpPr>
          <p:cNvPr id="57" name="Google Shape;57;p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rgbClr val="3F3F3F"/>
              </a:buClr>
              <a:buSzPts val="2400"/>
              <a:buNone/>
              <a:defRPr sz="2400"/>
            </a:lvl1pPr>
            <a:lvl2pPr indent="-228600" lvl="1" marL="914400" algn="l">
              <a:spcBef>
                <a:spcPts val="400"/>
              </a:spcBef>
              <a:spcAft>
                <a:spcPts val="0"/>
              </a:spcAft>
              <a:buClr>
                <a:srgbClr val="3F3F3F"/>
              </a:buClr>
              <a:buSzPts val="2000"/>
              <a:buNone/>
              <a:defRPr sz="2000"/>
            </a:lvl2pPr>
            <a:lvl3pPr indent="-228600" lvl="2" marL="1371600" algn="l">
              <a:spcBef>
                <a:spcPts val="360"/>
              </a:spcBef>
              <a:spcAft>
                <a:spcPts val="0"/>
              </a:spcAft>
              <a:buClr>
                <a:srgbClr val="3F3F3F"/>
              </a:buClr>
              <a:buSzPts val="1800"/>
              <a:buNone/>
              <a:defRPr sz="1800"/>
            </a:lvl3pPr>
            <a:lvl4pPr indent="-228600" lvl="3" marL="1828800" algn="l">
              <a:spcBef>
                <a:spcPts val="320"/>
              </a:spcBef>
              <a:spcAft>
                <a:spcPts val="0"/>
              </a:spcAft>
              <a:buClr>
                <a:srgbClr val="3F3F3F"/>
              </a:buClr>
              <a:buSzPts val="1600"/>
              <a:buNone/>
              <a:defRPr sz="1600"/>
            </a:lvl4pPr>
            <a:lvl5pPr indent="-228600" lvl="4" marL="2286000" algn="l">
              <a:spcBef>
                <a:spcPts val="320"/>
              </a:spcBef>
              <a:spcAft>
                <a:spcPts val="0"/>
              </a:spcAft>
              <a:buClr>
                <a:srgbClr val="3F3F3F"/>
              </a:buClr>
              <a:buSzPts val="1600"/>
              <a:buNone/>
              <a:defRPr sz="1600"/>
            </a:lvl5pPr>
            <a:lvl6pPr indent="-330200" lvl="5" marL="2743200" algn="l">
              <a:spcBef>
                <a:spcPts val="320"/>
              </a:spcBef>
              <a:spcAft>
                <a:spcPts val="0"/>
              </a:spcAft>
              <a:buClr>
                <a:schemeClr val="lt1"/>
              </a:buClr>
              <a:buSzPts val="1600"/>
              <a:buChar char="•"/>
              <a:defRPr sz="1600"/>
            </a:lvl6pPr>
            <a:lvl7pPr indent="-330200" lvl="6" marL="3200400" algn="l">
              <a:spcBef>
                <a:spcPts val="320"/>
              </a:spcBef>
              <a:spcAft>
                <a:spcPts val="0"/>
              </a:spcAft>
              <a:buClr>
                <a:schemeClr val="lt1"/>
              </a:buClr>
              <a:buSzPts val="1600"/>
              <a:buChar char="•"/>
              <a:defRPr sz="1600"/>
            </a:lvl7pPr>
            <a:lvl8pPr indent="-330200" lvl="7" marL="3657600" algn="l">
              <a:spcBef>
                <a:spcPts val="320"/>
              </a:spcBef>
              <a:spcAft>
                <a:spcPts val="0"/>
              </a:spcAft>
              <a:buClr>
                <a:schemeClr val="lt1"/>
              </a:buClr>
              <a:buSzPts val="1600"/>
              <a:buChar char="•"/>
              <a:defRPr sz="1600"/>
            </a:lvl8pPr>
            <a:lvl9pPr indent="-330200" lvl="8" marL="4114800" algn="l">
              <a:spcBef>
                <a:spcPts val="320"/>
              </a:spcBef>
              <a:spcAft>
                <a:spcPts val="0"/>
              </a:spcAft>
              <a:buClr>
                <a:schemeClr val="lt1"/>
              </a:buClr>
              <a:buSzPts val="1600"/>
              <a:buChar char="•"/>
              <a:defRPr sz="1600"/>
            </a:lvl9pPr>
          </a:lstStyle>
          <a:p/>
        </p:txBody>
      </p:sp>
      <p:sp>
        <p:nvSpPr>
          <p:cNvPr id="58" name="Google Shape;58;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5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Avenir"/>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228600" lvl="0" marL="457200" algn="l">
              <a:spcBef>
                <a:spcPts val="640"/>
              </a:spcBef>
              <a:spcAft>
                <a:spcPts val="0"/>
              </a:spcAft>
              <a:buClr>
                <a:srgbClr val="3F3F3F"/>
              </a:buClr>
              <a:buSzPts val="3200"/>
              <a:buNone/>
              <a:defRPr sz="3200"/>
            </a:lvl1pPr>
            <a:lvl2pPr indent="-228600" lvl="1" marL="914400" algn="l">
              <a:spcBef>
                <a:spcPts val="560"/>
              </a:spcBef>
              <a:spcAft>
                <a:spcPts val="0"/>
              </a:spcAft>
              <a:buClr>
                <a:srgbClr val="3F3F3F"/>
              </a:buClr>
              <a:buSzPts val="2800"/>
              <a:buNone/>
              <a:defRPr sz="2800"/>
            </a:lvl2pPr>
            <a:lvl3pPr indent="-228600" lvl="2" marL="1371600" algn="l">
              <a:spcBef>
                <a:spcPts val="480"/>
              </a:spcBef>
              <a:spcAft>
                <a:spcPts val="0"/>
              </a:spcAft>
              <a:buClr>
                <a:srgbClr val="3F3F3F"/>
              </a:buClr>
              <a:buSzPts val="2400"/>
              <a:buNone/>
              <a:defRPr sz="2400"/>
            </a:lvl3pPr>
            <a:lvl4pPr indent="-228600" lvl="3" marL="1828800" algn="l">
              <a:spcBef>
                <a:spcPts val="400"/>
              </a:spcBef>
              <a:spcAft>
                <a:spcPts val="0"/>
              </a:spcAft>
              <a:buClr>
                <a:srgbClr val="3F3F3F"/>
              </a:buClr>
              <a:buSzPts val="2000"/>
              <a:buNone/>
              <a:defRPr sz="2000"/>
            </a:lvl4pPr>
            <a:lvl5pPr indent="-228600" lvl="4" marL="2286000" algn="l">
              <a:spcBef>
                <a:spcPts val="400"/>
              </a:spcBef>
              <a:spcAft>
                <a:spcPts val="0"/>
              </a:spcAft>
              <a:buClr>
                <a:srgbClr val="3F3F3F"/>
              </a:buClr>
              <a:buSzPts val="2000"/>
              <a:buNone/>
              <a:defRPr sz="2000"/>
            </a:lvl5pPr>
            <a:lvl6pPr indent="-355600" lvl="5" marL="2743200" algn="l">
              <a:spcBef>
                <a:spcPts val="400"/>
              </a:spcBef>
              <a:spcAft>
                <a:spcPts val="0"/>
              </a:spcAft>
              <a:buClr>
                <a:schemeClr val="lt1"/>
              </a:buClr>
              <a:buSzPts val="2000"/>
              <a:buChar char="•"/>
              <a:defRPr sz="2000"/>
            </a:lvl6pPr>
            <a:lvl7pPr indent="-355600" lvl="6" marL="3200400" algn="l">
              <a:spcBef>
                <a:spcPts val="400"/>
              </a:spcBef>
              <a:spcAft>
                <a:spcPts val="0"/>
              </a:spcAft>
              <a:buClr>
                <a:schemeClr val="lt1"/>
              </a:buClr>
              <a:buSzPts val="2000"/>
              <a:buChar char="•"/>
              <a:defRPr sz="2000"/>
            </a:lvl7pPr>
            <a:lvl8pPr indent="-355600" lvl="7" marL="3657600" algn="l">
              <a:spcBef>
                <a:spcPts val="400"/>
              </a:spcBef>
              <a:spcAft>
                <a:spcPts val="0"/>
              </a:spcAft>
              <a:buClr>
                <a:schemeClr val="lt1"/>
              </a:buClr>
              <a:buSzPts val="2000"/>
              <a:buChar char="•"/>
              <a:defRPr sz="2000"/>
            </a:lvl8pPr>
            <a:lvl9pPr indent="-355600" lvl="8" marL="4114800" algn="l">
              <a:spcBef>
                <a:spcPts val="400"/>
              </a:spcBef>
              <a:spcAft>
                <a:spcPts val="0"/>
              </a:spcAft>
              <a:buClr>
                <a:schemeClr val="lt1"/>
              </a:buClr>
              <a:buSzPts val="2000"/>
              <a:buChar char="•"/>
              <a:defRPr sz="2000"/>
            </a:lvl9pPr>
          </a:lstStyle>
          <a:p/>
        </p:txBody>
      </p:sp>
      <p:sp>
        <p:nvSpPr>
          <p:cNvPr id="69" name="Google Shape;69;p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lt1"/>
              </a:buClr>
              <a:buSzPts val="900"/>
              <a:buNone/>
              <a:defRPr sz="900"/>
            </a:lvl6pPr>
            <a:lvl7pPr indent="-228600" lvl="6" marL="3200400" algn="l">
              <a:spcBef>
                <a:spcPts val="180"/>
              </a:spcBef>
              <a:spcAft>
                <a:spcPts val="0"/>
              </a:spcAft>
              <a:buClr>
                <a:schemeClr val="lt1"/>
              </a:buClr>
              <a:buSzPts val="900"/>
              <a:buNone/>
              <a:defRPr sz="900"/>
            </a:lvl7pPr>
            <a:lvl8pPr indent="-228600" lvl="7" marL="3657600" algn="l">
              <a:spcBef>
                <a:spcPts val="180"/>
              </a:spcBef>
              <a:spcAft>
                <a:spcPts val="0"/>
              </a:spcAft>
              <a:buClr>
                <a:schemeClr val="lt1"/>
              </a:buClr>
              <a:buSzPts val="900"/>
              <a:buNone/>
              <a:defRPr sz="900"/>
            </a:lvl8pPr>
            <a:lvl9pPr indent="-228600" lvl="8" marL="4114800" algn="l">
              <a:spcBef>
                <a:spcPts val="180"/>
              </a:spcBef>
              <a:spcAft>
                <a:spcPts val="0"/>
              </a:spcAft>
              <a:buClr>
                <a:schemeClr val="lt1"/>
              </a:buClr>
              <a:buSzPts val="900"/>
              <a:buNone/>
              <a:defRPr sz="900"/>
            </a:lvl9pPr>
          </a:lstStyle>
          <a:p/>
        </p:txBody>
      </p:sp>
      <p:sp>
        <p:nvSpPr>
          <p:cNvPr id="70" name="Google Shape;70;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lt1"/>
                </a:solidFill>
                <a:latin typeface="Calibri"/>
                <a:ea typeface="Calibri"/>
                <a:cs typeface="Calibri"/>
                <a:sym typeface="Calibri"/>
              </a:defRPr>
            </a:lvl1pPr>
            <a:lvl2pPr indent="0" lvl="1" marL="0" marR="0" rtl="0" algn="l">
              <a:spcBef>
                <a:spcPts val="0"/>
              </a:spcBef>
              <a:buNone/>
              <a:defRPr sz="1800">
                <a:solidFill>
                  <a:schemeClr val="lt1"/>
                </a:solidFill>
                <a:latin typeface="Calibri"/>
                <a:ea typeface="Calibri"/>
                <a:cs typeface="Calibri"/>
                <a:sym typeface="Calibri"/>
              </a:defRPr>
            </a:lvl2pPr>
            <a:lvl3pPr indent="0" lvl="2" marL="0" marR="0" rtl="0" algn="l">
              <a:spcBef>
                <a:spcPts val="0"/>
              </a:spcBef>
              <a:buNone/>
              <a:defRPr sz="1800">
                <a:solidFill>
                  <a:schemeClr val="lt1"/>
                </a:solidFill>
                <a:latin typeface="Calibri"/>
                <a:ea typeface="Calibri"/>
                <a:cs typeface="Calibri"/>
                <a:sym typeface="Calibri"/>
              </a:defRPr>
            </a:lvl3pPr>
            <a:lvl4pPr indent="0" lvl="3" marL="0" marR="0" rtl="0" algn="l">
              <a:spcBef>
                <a:spcPts val="0"/>
              </a:spcBef>
              <a:buNone/>
              <a:defRPr sz="1800">
                <a:solidFill>
                  <a:schemeClr val="lt1"/>
                </a:solidFill>
                <a:latin typeface="Calibri"/>
                <a:ea typeface="Calibri"/>
                <a:cs typeface="Calibri"/>
                <a:sym typeface="Calibri"/>
              </a:defRPr>
            </a:lvl4pPr>
            <a:lvl5pPr indent="0" lvl="4" marL="0" marR="0" rtl="0" algn="l">
              <a:spcBef>
                <a:spcPts val="0"/>
              </a:spcBef>
              <a:buNone/>
              <a:defRPr sz="1800">
                <a:solidFill>
                  <a:schemeClr val="lt1"/>
                </a:solidFill>
                <a:latin typeface="Calibri"/>
                <a:ea typeface="Calibri"/>
                <a:cs typeface="Calibri"/>
                <a:sym typeface="Calibri"/>
              </a:defRPr>
            </a:lvl5pPr>
            <a:lvl6pPr indent="0" lvl="5" marL="0" marR="0" rtl="0" algn="l">
              <a:spcBef>
                <a:spcPts val="0"/>
              </a:spcBef>
              <a:buNone/>
              <a:defRPr sz="1800">
                <a:solidFill>
                  <a:schemeClr val="lt1"/>
                </a:solidFill>
                <a:latin typeface="Calibri"/>
                <a:ea typeface="Calibri"/>
                <a:cs typeface="Calibri"/>
                <a:sym typeface="Calibri"/>
              </a:defRPr>
            </a:lvl6pPr>
            <a:lvl7pPr indent="0" lvl="6" marL="0" marR="0" rtl="0" algn="l">
              <a:spcBef>
                <a:spcPts val="0"/>
              </a:spcBef>
              <a:buNone/>
              <a:defRPr sz="1800">
                <a:solidFill>
                  <a:schemeClr val="lt1"/>
                </a:solidFill>
                <a:latin typeface="Calibri"/>
                <a:ea typeface="Calibri"/>
                <a:cs typeface="Calibri"/>
                <a:sym typeface="Calibri"/>
              </a:defRPr>
            </a:lvl7pPr>
            <a:lvl8pPr indent="0" lvl="7" marL="0" marR="0" rtl="0" algn="l">
              <a:spcBef>
                <a:spcPts val="0"/>
              </a:spcBef>
              <a:buNone/>
              <a:defRPr sz="1800">
                <a:solidFill>
                  <a:schemeClr val="lt1"/>
                </a:solidFill>
                <a:latin typeface="Calibri"/>
                <a:ea typeface="Calibri"/>
                <a:cs typeface="Calibri"/>
                <a:sym typeface="Calibri"/>
              </a:defRPr>
            </a:lvl8pPr>
            <a:lvl9pPr indent="0" lvl="8" marL="0" marR="0" rtl="0" algn="l">
              <a:spcBef>
                <a:spcPts val="0"/>
              </a:spcBef>
              <a:buNone/>
              <a:defRPr sz="18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alpha val="0"/>
          </a:schemeClr>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3F3F3F"/>
              </a:buClr>
              <a:buSzPts val="3600"/>
              <a:buFont typeface="Avenir"/>
              <a:buNone/>
              <a:defRPr b="0" i="0" sz="3600" u="none" cap="none" strike="noStrike">
                <a:solidFill>
                  <a:srgbClr val="3F3F3F"/>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560"/>
              </a:spcBef>
              <a:spcAft>
                <a:spcPts val="0"/>
              </a:spcAft>
              <a:buClr>
                <a:srgbClr val="3F3F3F"/>
              </a:buClr>
              <a:buSzPts val="2800"/>
              <a:buFont typeface="Arial"/>
              <a:buNone/>
              <a:defRPr b="0" i="0" sz="2800" u="none" cap="none" strike="noStrike">
                <a:solidFill>
                  <a:srgbClr val="3F3F3F"/>
                </a:solidFill>
                <a:latin typeface="Avenir"/>
                <a:ea typeface="Avenir"/>
                <a:cs typeface="Avenir"/>
                <a:sym typeface="Avenir"/>
              </a:defRPr>
            </a:lvl1pPr>
            <a:lvl2pPr indent="-228600" lvl="1" marL="914400" marR="0" rtl="0" algn="l">
              <a:spcBef>
                <a:spcPts val="480"/>
              </a:spcBef>
              <a:spcAft>
                <a:spcPts val="0"/>
              </a:spcAft>
              <a:buClr>
                <a:srgbClr val="3F3F3F"/>
              </a:buClr>
              <a:buSzPts val="2400"/>
              <a:buFont typeface="Arial"/>
              <a:buNone/>
              <a:defRPr b="0" i="0" sz="2400" u="none" cap="none" strike="noStrike">
                <a:solidFill>
                  <a:srgbClr val="3F3F3F"/>
                </a:solidFill>
                <a:latin typeface="Avenir"/>
                <a:ea typeface="Avenir"/>
                <a:cs typeface="Avenir"/>
                <a:sym typeface="Avenir"/>
              </a:defRPr>
            </a:lvl2pPr>
            <a:lvl3pPr indent="-228600" lvl="2" marL="1371600" marR="0" rtl="0" algn="l">
              <a:spcBef>
                <a:spcPts val="400"/>
              </a:spcBef>
              <a:spcAft>
                <a:spcPts val="0"/>
              </a:spcAft>
              <a:buClr>
                <a:srgbClr val="3F3F3F"/>
              </a:buClr>
              <a:buSzPts val="2000"/>
              <a:buFont typeface="Arial"/>
              <a:buNone/>
              <a:defRPr b="0" i="0" sz="2000" u="none" cap="none" strike="noStrike">
                <a:solidFill>
                  <a:srgbClr val="3F3F3F"/>
                </a:solidFill>
                <a:latin typeface="Avenir"/>
                <a:ea typeface="Avenir"/>
                <a:cs typeface="Avenir"/>
                <a:sym typeface="Avenir"/>
              </a:defRPr>
            </a:lvl3pPr>
            <a:lvl4pPr indent="-228600" lvl="3" marL="1828800" marR="0" rtl="0" algn="l">
              <a:spcBef>
                <a:spcPts val="360"/>
              </a:spcBef>
              <a:spcAft>
                <a:spcPts val="0"/>
              </a:spcAft>
              <a:buClr>
                <a:srgbClr val="3F3F3F"/>
              </a:buClr>
              <a:buSzPts val="1800"/>
              <a:buFont typeface="Arial"/>
              <a:buNone/>
              <a:defRPr b="0" i="0" sz="1800" u="none" cap="none" strike="noStrike">
                <a:solidFill>
                  <a:srgbClr val="3F3F3F"/>
                </a:solidFill>
                <a:latin typeface="Avenir"/>
                <a:ea typeface="Avenir"/>
                <a:cs typeface="Avenir"/>
                <a:sym typeface="Avenir"/>
              </a:defRPr>
            </a:lvl4pPr>
            <a:lvl5pPr indent="-228600" lvl="4" marL="2286000" marR="0" rtl="0" algn="l">
              <a:spcBef>
                <a:spcPts val="360"/>
              </a:spcBef>
              <a:spcAft>
                <a:spcPts val="0"/>
              </a:spcAft>
              <a:buClr>
                <a:srgbClr val="3F3F3F"/>
              </a:buClr>
              <a:buSzPts val="1800"/>
              <a:buFont typeface="Arial"/>
              <a:buNone/>
              <a:defRPr b="0" i="0" sz="1800" u="none" cap="none" strike="noStrike">
                <a:solidFill>
                  <a:srgbClr val="3F3F3F"/>
                </a:solidFill>
                <a:latin typeface="Avenir"/>
                <a:ea typeface="Avenir"/>
                <a:cs typeface="Avenir"/>
                <a:sym typeface="Avenir"/>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12" name="Google Shape;12;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3F3F3F"/>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3F3F3F"/>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50"/>
          <p:cNvSpPr/>
          <p:nvPr/>
        </p:nvSpPr>
        <p:spPr>
          <a:xfrm>
            <a:off x="0" y="0"/>
            <a:ext cx="9144000" cy="6858000"/>
          </a:xfrm>
          <a:prstGeom prst="rect">
            <a:avLst/>
          </a:prstGeom>
          <a:noFill/>
          <a:ln cap="flat" cmpd="sng" w="4445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F3F3F"/>
              </a:solidFill>
              <a:latin typeface="Avenir"/>
              <a:ea typeface="Avenir"/>
              <a:cs typeface="Avenir"/>
              <a:sym typeface="Avenir"/>
            </a:endParaRPr>
          </a:p>
        </p:txBody>
      </p:sp>
      <p:pic>
        <p:nvPicPr>
          <p:cNvPr id="15" name="Google Shape;15;p50"/>
          <p:cNvPicPr preferRelativeResize="0"/>
          <p:nvPr/>
        </p:nvPicPr>
        <p:blipFill rotWithShape="1">
          <a:blip r:embed="rId1">
            <a:alphaModFix/>
          </a:blip>
          <a:srcRect b="0" l="0" r="0" t="0"/>
          <a:stretch/>
        </p:blipFill>
        <p:spPr>
          <a:xfrm>
            <a:off x="6858000" y="6351416"/>
            <a:ext cx="2133600" cy="34228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news.google.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earch.carrot2.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9.jpg"/><Relationship Id="rId4" Type="http://schemas.openxmlformats.org/officeDocument/2006/relationships/image" Target="../media/image23.jpg"/><Relationship Id="rId5"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3600"/>
              <a:buFont typeface="Avenir"/>
              <a:buNone/>
            </a:pPr>
            <a:br>
              <a:rPr lang="en-US"/>
            </a:br>
            <a:r>
              <a:rPr lang="en-US"/>
              <a:t>IST 707: DATA MINING</a:t>
            </a:r>
            <a:endParaRPr/>
          </a:p>
        </p:txBody>
      </p:sp>
      <p:sp>
        <p:nvSpPr>
          <p:cNvPr id="99" name="Google Shape;99;p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3F3F3F"/>
              </a:buClr>
              <a:buSzPts val="2400"/>
              <a:buNone/>
            </a:pPr>
            <a:r>
              <a:rPr lang="en-US"/>
              <a:t>Unit 1</a:t>
            </a:r>
            <a:br>
              <a:rPr lang="en-US"/>
            </a:br>
            <a:br>
              <a:rPr lang="en-US"/>
            </a:br>
            <a:r>
              <a:rPr lang="en-US"/>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WHAT IS CLASSIFICATION?</a:t>
            </a:r>
            <a:endParaRPr/>
          </a:p>
        </p:txBody>
      </p:sp>
      <p:sp>
        <p:nvSpPr>
          <p:cNvPr id="159" name="Google Shape;159;p10"/>
          <p:cNvSpPr txBox="1"/>
          <p:nvPr>
            <p:ph idx="1" type="body"/>
          </p:nvPr>
        </p:nvSpPr>
        <p:spPr>
          <a:xfrm>
            <a:off x="457200" y="1600200"/>
            <a:ext cx="8229600" cy="51054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rgbClr val="3F3F3F"/>
              </a:buClr>
              <a:buSzPts val="2800"/>
              <a:buNone/>
            </a:pPr>
            <a:r>
              <a:rPr lang="en-US" sz="2800"/>
              <a:t>Given some pre-defined categories,</a:t>
            </a:r>
            <a:br>
              <a:rPr lang="en-US" sz="2800"/>
            </a:br>
            <a:r>
              <a:rPr lang="en-US" sz="2800"/>
              <a:t>assign objects to one or more categories</a:t>
            </a:r>
            <a:endParaRPr/>
          </a:p>
          <a:p>
            <a:pPr indent="0" lvl="0" marL="0" rtl="0" algn="l">
              <a:spcBef>
                <a:spcPts val="560"/>
              </a:spcBef>
              <a:spcAft>
                <a:spcPts val="0"/>
              </a:spcAft>
              <a:buClr>
                <a:srgbClr val="3F3F3F"/>
              </a:buClr>
              <a:buSzPts val="2800"/>
              <a:buNone/>
            </a:pPr>
            <a:r>
              <a:t/>
            </a:r>
            <a:endParaRPr sz="2800"/>
          </a:p>
          <a:p>
            <a:pPr indent="0" lvl="0" marL="0" rtl="0" algn="l">
              <a:spcBef>
                <a:spcPts val="560"/>
              </a:spcBef>
              <a:spcAft>
                <a:spcPts val="0"/>
              </a:spcAft>
              <a:buClr>
                <a:srgbClr val="3F3F3F"/>
              </a:buClr>
              <a:buSzPts val="2800"/>
              <a:buNone/>
            </a:pPr>
            <a:r>
              <a:rPr lang="en-US" sz="2800"/>
              <a:t>Is this fruit apple, orange, </a:t>
            </a:r>
            <a:br>
              <a:rPr lang="en-US" sz="2800"/>
            </a:br>
            <a:r>
              <a:rPr lang="en-US" sz="2800"/>
              <a:t>strawberry, or pear?</a:t>
            </a:r>
            <a:endParaRPr/>
          </a:p>
          <a:p>
            <a:pPr indent="0" lvl="0" marL="0" rtl="0" algn="l">
              <a:spcBef>
                <a:spcPts val="560"/>
              </a:spcBef>
              <a:spcAft>
                <a:spcPts val="0"/>
              </a:spcAft>
              <a:buClr>
                <a:srgbClr val="3F3F3F"/>
              </a:buClr>
              <a:buSzPts val="2800"/>
              <a:buNone/>
            </a:pPr>
            <a:r>
              <a:t/>
            </a:r>
            <a:endParaRPr sz="2800"/>
          </a:p>
          <a:p>
            <a:pPr indent="0" lvl="0" marL="0" rtl="0" algn="l">
              <a:spcBef>
                <a:spcPts val="560"/>
              </a:spcBef>
              <a:spcAft>
                <a:spcPts val="0"/>
              </a:spcAft>
              <a:buClr>
                <a:srgbClr val="3F3F3F"/>
              </a:buClr>
              <a:buSzPts val="2800"/>
              <a:buNone/>
            </a:pPr>
            <a:r>
              <a:t/>
            </a:r>
            <a:endParaRPr sz="2800"/>
          </a:p>
          <a:p>
            <a:pPr indent="0" lvl="0" marL="0" rtl="0" algn="l">
              <a:spcBef>
                <a:spcPts val="560"/>
              </a:spcBef>
              <a:spcAft>
                <a:spcPts val="0"/>
              </a:spcAft>
              <a:buClr>
                <a:srgbClr val="3F3F3F"/>
              </a:buClr>
              <a:buSzPts val="2800"/>
              <a:buNone/>
            </a:pPr>
            <a:r>
              <a:t/>
            </a:r>
            <a:endParaRPr sz="2800"/>
          </a:p>
          <a:p>
            <a:pPr indent="0" lvl="0" marL="0" rtl="0" algn="l">
              <a:spcBef>
                <a:spcPts val="560"/>
              </a:spcBef>
              <a:spcAft>
                <a:spcPts val="0"/>
              </a:spcAft>
              <a:buClr>
                <a:srgbClr val="3F3F3F"/>
              </a:buClr>
              <a:buSzPts val="2800"/>
              <a:buNone/>
            </a:pPr>
            <a:r>
              <a:t/>
            </a:r>
            <a:endParaRPr sz="2800"/>
          </a:p>
          <a:p>
            <a:pPr indent="0" lvl="0" marL="0" rtl="0" algn="l">
              <a:spcBef>
                <a:spcPts val="560"/>
              </a:spcBef>
              <a:spcAft>
                <a:spcPts val="0"/>
              </a:spcAft>
              <a:buClr>
                <a:srgbClr val="3F3F3F"/>
              </a:buClr>
              <a:buSzPts val="2800"/>
              <a:buNone/>
            </a:pPr>
            <a:r>
              <a:rPr lang="en-US" sz="2800"/>
              <a:t>Classification is usually done as a type of </a:t>
            </a:r>
            <a:r>
              <a:rPr b="1" lang="en-US" sz="2800">
                <a:solidFill>
                  <a:srgbClr val="FF0000"/>
                </a:solidFill>
              </a:rPr>
              <a:t>supervised machine learning</a:t>
            </a:r>
            <a:endParaRPr/>
          </a:p>
        </p:txBody>
      </p:sp>
      <p:pic>
        <p:nvPicPr>
          <p:cNvPr id="160" name="Google Shape;160;p10"/>
          <p:cNvPicPr preferRelativeResize="0"/>
          <p:nvPr/>
        </p:nvPicPr>
        <p:blipFill rotWithShape="1">
          <a:blip r:embed="rId3">
            <a:alphaModFix/>
          </a:blip>
          <a:srcRect b="0" l="0" r="0" t="0"/>
          <a:stretch/>
        </p:blipFill>
        <p:spPr>
          <a:xfrm>
            <a:off x="662485" y="4313402"/>
            <a:ext cx="1494566" cy="1129614"/>
          </a:xfrm>
          <a:prstGeom prst="rect">
            <a:avLst/>
          </a:prstGeom>
          <a:noFill/>
          <a:ln>
            <a:noFill/>
          </a:ln>
        </p:spPr>
      </p:pic>
      <p:pic>
        <p:nvPicPr>
          <p:cNvPr id="161" name="Google Shape;161;p10"/>
          <p:cNvPicPr preferRelativeResize="0"/>
          <p:nvPr/>
        </p:nvPicPr>
        <p:blipFill rotWithShape="1">
          <a:blip r:embed="rId4">
            <a:alphaModFix/>
          </a:blip>
          <a:srcRect b="0" l="0" r="0" t="0"/>
          <a:stretch/>
        </p:blipFill>
        <p:spPr>
          <a:xfrm>
            <a:off x="2948485" y="4313402"/>
            <a:ext cx="1271972" cy="1103080"/>
          </a:xfrm>
          <a:prstGeom prst="rect">
            <a:avLst/>
          </a:prstGeom>
          <a:noFill/>
          <a:ln>
            <a:noFill/>
          </a:ln>
        </p:spPr>
      </p:pic>
      <p:pic>
        <p:nvPicPr>
          <p:cNvPr id="162" name="Google Shape;162;p10"/>
          <p:cNvPicPr preferRelativeResize="0"/>
          <p:nvPr/>
        </p:nvPicPr>
        <p:blipFill rotWithShape="1">
          <a:blip r:embed="rId5">
            <a:alphaModFix/>
          </a:blip>
          <a:srcRect b="0" l="0" r="0" t="0"/>
          <a:stretch/>
        </p:blipFill>
        <p:spPr>
          <a:xfrm>
            <a:off x="4853485" y="4313402"/>
            <a:ext cx="1691070" cy="1081176"/>
          </a:xfrm>
          <a:prstGeom prst="rect">
            <a:avLst/>
          </a:prstGeom>
          <a:noFill/>
          <a:ln>
            <a:noFill/>
          </a:ln>
        </p:spPr>
      </p:pic>
      <p:pic>
        <p:nvPicPr>
          <p:cNvPr id="163" name="Google Shape;163;p10"/>
          <p:cNvPicPr preferRelativeResize="0"/>
          <p:nvPr/>
        </p:nvPicPr>
        <p:blipFill rotWithShape="1">
          <a:blip r:embed="rId6">
            <a:alphaModFix/>
          </a:blip>
          <a:srcRect b="0" l="0" r="0" t="0"/>
          <a:stretch/>
        </p:blipFill>
        <p:spPr>
          <a:xfrm>
            <a:off x="6999785" y="4314926"/>
            <a:ext cx="1324970" cy="1065276"/>
          </a:xfrm>
          <a:prstGeom prst="rect">
            <a:avLst/>
          </a:prstGeom>
          <a:noFill/>
          <a:ln>
            <a:noFill/>
          </a:ln>
        </p:spPr>
      </p:pic>
      <p:pic>
        <p:nvPicPr>
          <p:cNvPr id="164" name="Google Shape;164;p10"/>
          <p:cNvPicPr preferRelativeResize="0"/>
          <p:nvPr/>
        </p:nvPicPr>
        <p:blipFill rotWithShape="1">
          <a:blip r:embed="rId7">
            <a:alphaModFix/>
          </a:blip>
          <a:srcRect b="0" l="0" r="0" t="0"/>
          <a:stretch/>
        </p:blipFill>
        <p:spPr>
          <a:xfrm>
            <a:off x="4876800" y="2819400"/>
            <a:ext cx="838200" cy="1056268"/>
          </a:xfrm>
          <a:prstGeom prst="rect">
            <a:avLst/>
          </a:prstGeom>
          <a:noFill/>
          <a:ln>
            <a:noFill/>
          </a:ln>
        </p:spPr>
      </p:pic>
      <p:sp>
        <p:nvSpPr>
          <p:cNvPr id="165" name="Google Shape;165;p10"/>
          <p:cNvSpPr txBox="1"/>
          <p:nvPr/>
        </p:nvSpPr>
        <p:spPr>
          <a:xfrm>
            <a:off x="5791200" y="2562704"/>
            <a:ext cx="9144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600">
                <a:solidFill>
                  <a:schemeClr val="lt1"/>
                </a:solidFill>
                <a:latin typeface="Calibri"/>
                <a:ea typeface="Calibri"/>
                <a:cs typeface="Calibri"/>
                <a:sym typeface="Calibri"/>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Classification vs. Regression</a:t>
            </a:r>
            <a:endParaRPr/>
          </a:p>
        </p:txBody>
      </p:sp>
      <p:sp>
        <p:nvSpPr>
          <p:cNvPr id="172" name="Google Shape;172;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The </a:t>
            </a:r>
            <a:r>
              <a:rPr lang="en-US">
                <a:solidFill>
                  <a:srgbClr val="E36C09"/>
                </a:solidFill>
              </a:rPr>
              <a:t>prediction</a:t>
            </a:r>
            <a:r>
              <a:rPr lang="en-US"/>
              <a:t> output is different</a:t>
            </a:r>
            <a:endParaRPr/>
          </a:p>
          <a:p>
            <a:pPr indent="0" lvl="1" marL="457200" rtl="0" algn="l">
              <a:spcBef>
                <a:spcPts val="480"/>
              </a:spcBef>
              <a:spcAft>
                <a:spcPts val="0"/>
              </a:spcAft>
              <a:buClr>
                <a:srgbClr val="3F3F3F"/>
              </a:buClr>
              <a:buSzPts val="2400"/>
              <a:buNone/>
            </a:pPr>
            <a:r>
              <a:rPr lang="en-US"/>
              <a:t>Classification outputs </a:t>
            </a:r>
            <a:r>
              <a:rPr lang="en-US">
                <a:solidFill>
                  <a:srgbClr val="E36C09"/>
                </a:solidFill>
              </a:rPr>
              <a:t>categorical</a:t>
            </a:r>
            <a:r>
              <a:rPr lang="en-US">
                <a:solidFill>
                  <a:srgbClr val="FFFFFF"/>
                </a:solidFill>
              </a:rPr>
              <a:t> </a:t>
            </a:r>
            <a:r>
              <a:rPr lang="en-US"/>
              <a:t>decisions (e.g. spam or regular emails)</a:t>
            </a:r>
            <a:endParaRPr/>
          </a:p>
          <a:p>
            <a:pPr indent="0" lvl="2" marL="914400" rtl="0" algn="l">
              <a:spcBef>
                <a:spcPts val="400"/>
              </a:spcBef>
              <a:spcAft>
                <a:spcPts val="0"/>
              </a:spcAft>
              <a:buClr>
                <a:srgbClr val="3F3F3F"/>
              </a:buClr>
              <a:buSzPts val="2000"/>
              <a:buNone/>
            </a:pPr>
            <a:r>
              <a:rPr lang="en-US"/>
              <a:t>Use machine learning techniques</a:t>
            </a:r>
            <a:endParaRPr/>
          </a:p>
          <a:p>
            <a:pPr indent="0" lvl="2" marL="914400" rtl="0" algn="l">
              <a:spcBef>
                <a:spcPts val="400"/>
              </a:spcBef>
              <a:spcAft>
                <a:spcPts val="0"/>
              </a:spcAft>
              <a:buClr>
                <a:srgbClr val="3F3F3F"/>
              </a:buClr>
              <a:buSzPts val="2000"/>
              <a:buNone/>
            </a:pPr>
            <a:r>
              <a:rPr lang="en-US"/>
              <a:t>Taught in this class</a:t>
            </a:r>
            <a:endParaRPr/>
          </a:p>
          <a:p>
            <a:pPr indent="0" lvl="1" marL="457200" rtl="0" algn="l">
              <a:spcBef>
                <a:spcPts val="480"/>
              </a:spcBef>
              <a:spcAft>
                <a:spcPts val="0"/>
              </a:spcAft>
              <a:buClr>
                <a:srgbClr val="3F3F3F"/>
              </a:buClr>
              <a:buSzPts val="2400"/>
              <a:buNone/>
            </a:pPr>
            <a:r>
              <a:rPr lang="en-US"/>
              <a:t>Regression outputs </a:t>
            </a:r>
            <a:r>
              <a:rPr lang="en-US">
                <a:solidFill>
                  <a:srgbClr val="E36C09"/>
                </a:solidFill>
              </a:rPr>
              <a:t>numeric</a:t>
            </a:r>
            <a:r>
              <a:rPr lang="en-US">
                <a:solidFill>
                  <a:srgbClr val="FFFFFF"/>
                </a:solidFill>
              </a:rPr>
              <a:t> </a:t>
            </a:r>
            <a:r>
              <a:rPr lang="en-US"/>
              <a:t>values (e.g. stock price, temperature)</a:t>
            </a:r>
            <a:endParaRPr/>
          </a:p>
          <a:p>
            <a:pPr indent="0" lvl="2" marL="914400" rtl="0" algn="l">
              <a:spcBef>
                <a:spcPts val="400"/>
              </a:spcBef>
              <a:spcAft>
                <a:spcPts val="0"/>
              </a:spcAft>
              <a:buClr>
                <a:srgbClr val="3F3F3F"/>
              </a:buClr>
              <a:buSzPts val="2000"/>
              <a:buNone/>
            </a:pPr>
            <a:r>
              <a:rPr lang="en-US"/>
              <a:t>Use regression techniques</a:t>
            </a:r>
            <a:endParaRPr/>
          </a:p>
          <a:p>
            <a:pPr indent="0" lvl="2" marL="914400" rtl="0" algn="l">
              <a:spcBef>
                <a:spcPts val="400"/>
              </a:spcBef>
              <a:spcAft>
                <a:spcPts val="0"/>
              </a:spcAft>
              <a:buClr>
                <a:srgbClr val="3F3F3F"/>
              </a:buClr>
              <a:buSzPts val="2000"/>
              <a:buNone/>
            </a:pPr>
            <a:r>
              <a:rPr lang="en-US"/>
              <a:t>Taught in statistics class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CLASSIFICATION IN EVERYDAY LIFE</a:t>
            </a:r>
            <a:endParaRPr/>
          </a:p>
        </p:txBody>
      </p:sp>
      <p:sp>
        <p:nvSpPr>
          <p:cNvPr id="179" name="Google Shape;179;p12"/>
          <p:cNvSpPr txBox="1"/>
          <p:nvPr>
            <p:ph idx="1" type="body"/>
          </p:nvPr>
        </p:nvSpPr>
        <p:spPr>
          <a:xfrm>
            <a:off x="457200" y="1600200"/>
            <a:ext cx="8229600" cy="51054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Gmail identifies spam emails from regular ones.</a:t>
            </a:r>
            <a:endParaRPr/>
          </a:p>
          <a:p>
            <a:pPr indent="0" lvl="0" marL="0" rtl="0" algn="l">
              <a:spcBef>
                <a:spcPts val="560"/>
              </a:spcBef>
              <a:spcAft>
                <a:spcPts val="0"/>
              </a:spcAft>
              <a:buClr>
                <a:srgbClr val="3F3F3F"/>
              </a:buClr>
              <a:buSzPts val="2800"/>
              <a:buNone/>
            </a:pPr>
            <a:r>
              <a:t/>
            </a:r>
            <a:endParaRPr/>
          </a:p>
          <a:p>
            <a:pPr indent="0" lvl="0" marL="0" rtl="0" algn="l">
              <a:spcBef>
                <a:spcPts val="560"/>
              </a:spcBef>
              <a:spcAft>
                <a:spcPts val="0"/>
              </a:spcAft>
              <a:buClr>
                <a:srgbClr val="3F3F3F"/>
              </a:buClr>
              <a:buSzPts val="2800"/>
              <a:buNone/>
            </a:pPr>
            <a:r>
              <a:t/>
            </a:r>
            <a:endParaRPr/>
          </a:p>
          <a:p>
            <a:pPr indent="0" lvl="0" marL="0" rtl="0" algn="l">
              <a:spcBef>
                <a:spcPts val="560"/>
              </a:spcBef>
              <a:spcAft>
                <a:spcPts val="0"/>
              </a:spcAft>
              <a:buClr>
                <a:srgbClr val="3F3F3F"/>
              </a:buClr>
              <a:buSzPts val="2800"/>
              <a:buNone/>
            </a:pPr>
            <a:r>
              <a:t/>
            </a:r>
            <a:endParaRPr/>
          </a:p>
          <a:p>
            <a:pPr indent="0" lvl="0" marL="0" rtl="0" algn="l">
              <a:spcBef>
                <a:spcPts val="560"/>
              </a:spcBef>
              <a:spcAft>
                <a:spcPts val="0"/>
              </a:spcAft>
              <a:buClr>
                <a:srgbClr val="3F3F3F"/>
              </a:buClr>
              <a:buSzPts val="2800"/>
              <a:buNone/>
            </a:pPr>
            <a:r>
              <a:t/>
            </a:r>
            <a:endParaRPr/>
          </a:p>
          <a:p>
            <a:pPr indent="0" lvl="0" marL="0" rtl="0" algn="l">
              <a:spcBef>
                <a:spcPts val="560"/>
              </a:spcBef>
              <a:spcAft>
                <a:spcPts val="0"/>
              </a:spcAft>
              <a:buClr>
                <a:srgbClr val="3F3F3F"/>
              </a:buClr>
              <a:buSzPts val="2800"/>
              <a:buNone/>
            </a:pPr>
            <a:r>
              <a:rPr lang="en-US"/>
              <a:t>Gmail categorizes regular emails into Primary, Social, Promotion, Updates, etc.</a:t>
            </a:r>
            <a:endParaRPr/>
          </a:p>
          <a:p>
            <a:pPr indent="0" lvl="1" marL="457200" rtl="0" algn="l">
              <a:spcBef>
                <a:spcPts val="480"/>
              </a:spcBef>
              <a:spcAft>
                <a:spcPts val="0"/>
              </a:spcAft>
              <a:buClr>
                <a:srgbClr val="3F3F3F"/>
              </a:buClr>
              <a:buSzPts val="2400"/>
              <a:buNone/>
            </a:pPr>
            <a:r>
              <a:t/>
            </a:r>
            <a:endParaRPr/>
          </a:p>
        </p:txBody>
      </p:sp>
      <p:pic>
        <p:nvPicPr>
          <p:cNvPr id="180" name="Google Shape;180;p12"/>
          <p:cNvPicPr preferRelativeResize="0"/>
          <p:nvPr/>
        </p:nvPicPr>
        <p:blipFill rotWithShape="1">
          <a:blip r:embed="rId3">
            <a:alphaModFix/>
          </a:blip>
          <a:srcRect b="0" l="0" r="0" t="0"/>
          <a:stretch/>
        </p:blipFill>
        <p:spPr>
          <a:xfrm>
            <a:off x="609600" y="5715000"/>
            <a:ext cx="7924800" cy="466164"/>
          </a:xfrm>
          <a:prstGeom prst="rect">
            <a:avLst/>
          </a:prstGeom>
          <a:noFill/>
          <a:ln>
            <a:noFill/>
          </a:ln>
        </p:spPr>
      </p:pic>
      <p:pic>
        <p:nvPicPr>
          <p:cNvPr id="181" name="Google Shape;181;p12"/>
          <p:cNvPicPr preferRelativeResize="0"/>
          <p:nvPr/>
        </p:nvPicPr>
        <p:blipFill rotWithShape="1">
          <a:blip r:embed="rId4">
            <a:alphaModFix/>
          </a:blip>
          <a:srcRect b="0" l="0" r="0" t="0"/>
          <a:stretch/>
        </p:blipFill>
        <p:spPr>
          <a:xfrm>
            <a:off x="2819400" y="2209800"/>
            <a:ext cx="914400" cy="1817077"/>
          </a:xfrm>
          <a:prstGeom prst="rect">
            <a:avLst/>
          </a:prstGeom>
          <a:noFill/>
          <a:ln>
            <a:noFill/>
          </a:ln>
        </p:spPr>
      </p:pic>
      <p:sp>
        <p:nvSpPr>
          <p:cNvPr id="182" name="Google Shape;182;p12"/>
          <p:cNvSpPr/>
          <p:nvPr/>
        </p:nvSpPr>
        <p:spPr>
          <a:xfrm>
            <a:off x="2743200" y="3734778"/>
            <a:ext cx="1219200" cy="304800"/>
          </a:xfrm>
          <a:prstGeom prst="rect">
            <a:avLst/>
          </a:prstGeom>
          <a:noFill/>
          <a:ln cap="flat" cmpd="sng" w="28575">
            <a:solidFill>
              <a:srgbClr val="E36C09"/>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EXERCISE: FIND CLASSIFICATION APPLICATIONS IN EVERYDAY LIFE</a:t>
            </a:r>
            <a:endParaRPr/>
          </a:p>
        </p:txBody>
      </p:sp>
      <p:sp>
        <p:nvSpPr>
          <p:cNvPr id="188" name="Google Shape;188;p13"/>
          <p:cNvSpPr txBox="1"/>
          <p:nvPr>
            <p:ph idx="1" type="body"/>
          </p:nvPr>
        </p:nvSpPr>
        <p:spPr>
          <a:xfrm>
            <a:off x="457200" y="1905000"/>
            <a:ext cx="8229600" cy="42211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Can you describe any classification applications that you have used besides spam email filter?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4"/>
          <p:cNvSpPr txBox="1"/>
          <p:nvPr>
            <p:ph type="title"/>
          </p:nvPr>
        </p:nvSpPr>
        <p:spPr>
          <a:xfrm>
            <a:off x="228600" y="274638"/>
            <a:ext cx="87630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HOW TO MODEL A CLASSIFICATION PROBLEM?</a:t>
            </a:r>
            <a:endParaRPr/>
          </a:p>
        </p:txBody>
      </p:sp>
      <p:sp>
        <p:nvSpPr>
          <p:cNvPr id="194" name="Google Shape;194;p14"/>
          <p:cNvSpPr txBox="1"/>
          <p:nvPr>
            <p:ph idx="1" type="body"/>
          </p:nvPr>
        </p:nvSpPr>
        <p:spPr>
          <a:xfrm>
            <a:off x="228600" y="1676400"/>
            <a:ext cx="8686800" cy="472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F3F3F"/>
              </a:buClr>
              <a:buSzPts val="2800"/>
              <a:buNone/>
            </a:pPr>
            <a:r>
              <a:rPr lang="en-US"/>
              <a:t>Bank loan approval:</a:t>
            </a:r>
            <a:endParaRPr/>
          </a:p>
          <a:p>
            <a:pPr indent="0" lvl="0" marL="0" rtl="0" algn="l">
              <a:lnSpc>
                <a:spcPct val="90000"/>
              </a:lnSpc>
              <a:spcBef>
                <a:spcPts val="560"/>
              </a:spcBef>
              <a:spcAft>
                <a:spcPts val="0"/>
              </a:spcAft>
              <a:buClr>
                <a:srgbClr val="3F3F3F"/>
              </a:buClr>
              <a:buSzPts val="2800"/>
              <a:buNone/>
            </a:pPr>
            <a:r>
              <a:t/>
            </a:r>
            <a:endParaRPr/>
          </a:p>
          <a:p>
            <a:pPr indent="0" lvl="1" marL="457200" rtl="0" algn="l">
              <a:lnSpc>
                <a:spcPct val="90000"/>
              </a:lnSpc>
              <a:spcBef>
                <a:spcPts val="480"/>
              </a:spcBef>
              <a:spcAft>
                <a:spcPts val="0"/>
              </a:spcAft>
              <a:buClr>
                <a:srgbClr val="3F3F3F"/>
              </a:buClr>
              <a:buSzPts val="2400"/>
              <a:buNone/>
            </a:pPr>
            <a:r>
              <a:rPr lang="en-US"/>
              <a:t>What is the decision to make?</a:t>
            </a:r>
            <a:endParaRPr/>
          </a:p>
          <a:p>
            <a:pPr indent="0" lvl="1" marL="457200" rtl="0" algn="l">
              <a:lnSpc>
                <a:spcPct val="90000"/>
              </a:lnSpc>
              <a:spcBef>
                <a:spcPts val="480"/>
              </a:spcBef>
              <a:spcAft>
                <a:spcPts val="0"/>
              </a:spcAft>
              <a:buClr>
                <a:srgbClr val="3F3F3F"/>
              </a:buClr>
              <a:buSzPts val="2400"/>
              <a:buNone/>
            </a:pPr>
            <a:r>
              <a:rPr lang="en-US"/>
              <a:t>What is the unit of analysis?</a:t>
            </a:r>
            <a:endParaRPr/>
          </a:p>
          <a:p>
            <a:pPr indent="0" lvl="1" marL="457200" rtl="0" algn="l">
              <a:lnSpc>
                <a:spcPct val="90000"/>
              </a:lnSpc>
              <a:spcBef>
                <a:spcPts val="480"/>
              </a:spcBef>
              <a:spcAft>
                <a:spcPts val="0"/>
              </a:spcAft>
              <a:buClr>
                <a:srgbClr val="3F3F3F"/>
              </a:buClr>
              <a:buSzPts val="2400"/>
              <a:buNone/>
            </a:pPr>
            <a:r>
              <a:rPr lang="en-US"/>
              <a:t>What attributes are helpful for classification?</a:t>
            </a:r>
            <a:endParaRPr/>
          </a:p>
          <a:p>
            <a:pPr indent="0" lvl="0" marL="0" rtl="0" algn="l">
              <a:lnSpc>
                <a:spcPct val="90000"/>
              </a:lnSpc>
              <a:spcBef>
                <a:spcPts val="560"/>
              </a:spcBef>
              <a:spcAft>
                <a:spcPts val="0"/>
              </a:spcAft>
              <a:buClr>
                <a:srgbClr val="3F3F3F"/>
              </a:buClr>
              <a:buSzPts val="2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WHAT IS THE DECISION TO MAKE?</a:t>
            </a:r>
            <a:endParaRPr/>
          </a:p>
        </p:txBody>
      </p:sp>
      <p:sp>
        <p:nvSpPr>
          <p:cNvPr id="200" name="Google Shape;200;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F3F3F"/>
              </a:buClr>
              <a:buSzPts val="2800"/>
              <a:buNone/>
            </a:pPr>
            <a:r>
              <a:rPr lang="en-US"/>
              <a:t>What is the decision to make? </a:t>
            </a:r>
            <a:endParaRPr/>
          </a:p>
          <a:p>
            <a:pPr indent="-228600" lvl="1" marL="457200" rtl="0" algn="l">
              <a:lnSpc>
                <a:spcPct val="90000"/>
              </a:lnSpc>
              <a:spcBef>
                <a:spcPts val="480"/>
              </a:spcBef>
              <a:spcAft>
                <a:spcPts val="0"/>
              </a:spcAft>
              <a:buClr>
                <a:srgbClr val="3F3F3F"/>
              </a:buClr>
              <a:buSzPts val="2400"/>
              <a:buNone/>
            </a:pPr>
            <a:r>
              <a:t/>
            </a:r>
            <a:endParaRPr/>
          </a:p>
          <a:p>
            <a:pPr indent="0" lvl="1" marL="457200" rtl="0" algn="l">
              <a:lnSpc>
                <a:spcPct val="90000"/>
              </a:lnSpc>
              <a:spcBef>
                <a:spcPts val="480"/>
              </a:spcBef>
              <a:spcAft>
                <a:spcPts val="0"/>
              </a:spcAft>
              <a:buClr>
                <a:srgbClr val="3F3F3F"/>
              </a:buClr>
              <a:buSzPts val="2400"/>
              <a:buNone/>
            </a:pPr>
            <a:r>
              <a:rPr lang="en-US"/>
              <a:t>“</a:t>
            </a:r>
            <a:r>
              <a:rPr lang="en-US">
                <a:solidFill>
                  <a:srgbClr val="E36C09"/>
                </a:solidFill>
              </a:rPr>
              <a:t>Approve</a:t>
            </a:r>
            <a:r>
              <a:rPr lang="en-US"/>
              <a:t>” or “</a:t>
            </a:r>
            <a:r>
              <a:rPr lang="en-US">
                <a:solidFill>
                  <a:srgbClr val="E36C09"/>
                </a:solidFill>
              </a:rPr>
              <a:t>deny</a:t>
            </a:r>
            <a:r>
              <a:rPr lang="en-US"/>
              <a:t>” a loan application</a:t>
            </a:r>
            <a:endParaRPr/>
          </a:p>
          <a:p>
            <a:pPr indent="0" lvl="1" marL="457200" rtl="0" algn="l">
              <a:lnSpc>
                <a:spcPct val="90000"/>
              </a:lnSpc>
              <a:spcBef>
                <a:spcPts val="480"/>
              </a:spcBef>
              <a:spcAft>
                <a:spcPts val="0"/>
              </a:spcAft>
              <a:buClr>
                <a:srgbClr val="3F3F3F"/>
              </a:buClr>
              <a:buSzPts val="2400"/>
              <a:buNone/>
            </a:pPr>
            <a:r>
              <a:t/>
            </a:r>
            <a:endParaRPr/>
          </a:p>
          <a:p>
            <a:pPr indent="0" lvl="1" marL="457200" rtl="0" algn="l">
              <a:lnSpc>
                <a:spcPct val="90000"/>
              </a:lnSpc>
              <a:spcBef>
                <a:spcPts val="480"/>
              </a:spcBef>
              <a:spcAft>
                <a:spcPts val="0"/>
              </a:spcAft>
              <a:buClr>
                <a:srgbClr val="3F3F3F"/>
              </a:buClr>
              <a:buSzPts val="2400"/>
              <a:buNone/>
            </a:pPr>
            <a:r>
              <a:rPr lang="en-US"/>
              <a:t>The decision is saved in the target attribute</a:t>
            </a:r>
            <a:endParaRPr/>
          </a:p>
          <a:p>
            <a:pPr indent="0" lvl="0" marL="0" rtl="0" algn="l">
              <a:spcBef>
                <a:spcPts val="560"/>
              </a:spcBef>
              <a:spcAft>
                <a:spcPts val="0"/>
              </a:spcAft>
              <a:buClr>
                <a:srgbClr val="3F3F3F"/>
              </a:buClr>
              <a:buSzPts val="2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WHAT IS THE UNIT OF ANALYSIS?</a:t>
            </a:r>
            <a:endParaRPr/>
          </a:p>
        </p:txBody>
      </p:sp>
      <p:sp>
        <p:nvSpPr>
          <p:cNvPr id="206" name="Google Shape;206;p16"/>
          <p:cNvSpPr txBox="1"/>
          <p:nvPr>
            <p:ph idx="1" type="body"/>
          </p:nvPr>
        </p:nvSpPr>
        <p:spPr>
          <a:xfrm>
            <a:off x="457200" y="1143000"/>
            <a:ext cx="8229600" cy="5105400"/>
          </a:xfrm>
          <a:prstGeom prst="rect">
            <a:avLst/>
          </a:prstGeom>
          <a:noFill/>
          <a:ln>
            <a:noFill/>
          </a:ln>
        </p:spPr>
        <p:txBody>
          <a:bodyPr anchorCtr="0" anchor="t" bIns="45700" lIns="91425" spcFirstLastPara="1" rIns="91425" wrap="square" tIns="45700">
            <a:normAutofit/>
          </a:bodyPr>
          <a:lstStyle/>
          <a:p>
            <a:pPr indent="0" lvl="1" marL="457200" rtl="0" algn="l">
              <a:lnSpc>
                <a:spcPct val="90000"/>
              </a:lnSpc>
              <a:spcBef>
                <a:spcPts val="0"/>
              </a:spcBef>
              <a:spcAft>
                <a:spcPts val="0"/>
              </a:spcAft>
              <a:buClr>
                <a:srgbClr val="3F3F3F"/>
              </a:buClr>
              <a:buSzPts val="2400"/>
              <a:buNone/>
            </a:pPr>
            <a:r>
              <a:t/>
            </a:r>
            <a:endParaRPr/>
          </a:p>
          <a:p>
            <a:pPr indent="0" lvl="0" marL="0" rtl="0" algn="l">
              <a:lnSpc>
                <a:spcPct val="90000"/>
              </a:lnSpc>
              <a:spcBef>
                <a:spcPts val="560"/>
              </a:spcBef>
              <a:spcAft>
                <a:spcPts val="0"/>
              </a:spcAft>
              <a:buClr>
                <a:srgbClr val="3F3F3F"/>
              </a:buClr>
              <a:buSzPts val="2800"/>
              <a:buNone/>
            </a:pPr>
            <a:r>
              <a:rPr lang="en-US"/>
              <a:t>The unit of analysis means an </a:t>
            </a:r>
            <a:r>
              <a:rPr lang="en-US">
                <a:solidFill>
                  <a:srgbClr val="E36C09"/>
                </a:solidFill>
              </a:rPr>
              <a:t>example</a:t>
            </a:r>
            <a:r>
              <a:rPr lang="en-US">
                <a:solidFill>
                  <a:srgbClr val="FFFFFF"/>
                </a:solidFill>
              </a:rPr>
              <a:t> </a:t>
            </a:r>
            <a:r>
              <a:rPr lang="en-US"/>
              <a:t>in your data set. A classification decision will be made for each example.</a:t>
            </a:r>
            <a:endParaRPr/>
          </a:p>
          <a:p>
            <a:pPr indent="0" lvl="1" marL="457200" rtl="0" algn="l">
              <a:lnSpc>
                <a:spcPct val="90000"/>
              </a:lnSpc>
              <a:spcBef>
                <a:spcPts val="480"/>
              </a:spcBef>
              <a:spcAft>
                <a:spcPts val="0"/>
              </a:spcAft>
              <a:buClr>
                <a:srgbClr val="3F3F3F"/>
              </a:buClr>
              <a:buSzPts val="2400"/>
              <a:buNone/>
            </a:pPr>
            <a:r>
              <a:t/>
            </a:r>
            <a:endParaRPr/>
          </a:p>
          <a:p>
            <a:pPr indent="0" lvl="1" marL="457200" rtl="0" algn="l">
              <a:lnSpc>
                <a:spcPct val="90000"/>
              </a:lnSpc>
              <a:spcBef>
                <a:spcPts val="480"/>
              </a:spcBef>
              <a:spcAft>
                <a:spcPts val="0"/>
              </a:spcAft>
              <a:buClr>
                <a:srgbClr val="3F3F3F"/>
              </a:buClr>
              <a:buSzPts val="2400"/>
              <a:buNone/>
            </a:pPr>
            <a:r>
              <a:rPr lang="en-US"/>
              <a:t>For bank loan classification, an </a:t>
            </a:r>
            <a:r>
              <a:rPr lang="en-US">
                <a:solidFill>
                  <a:srgbClr val="E36C09"/>
                </a:solidFill>
              </a:rPr>
              <a:t>individual application is an example, which</a:t>
            </a:r>
            <a:r>
              <a:rPr lang="en-US"/>
              <a:t> will be either approved or denied.</a:t>
            </a:r>
            <a:endParaRPr/>
          </a:p>
          <a:p>
            <a:pPr indent="0" lvl="1" marL="457200" rtl="0" algn="l">
              <a:lnSpc>
                <a:spcPct val="90000"/>
              </a:lnSpc>
              <a:spcBef>
                <a:spcPts val="480"/>
              </a:spcBef>
              <a:spcAft>
                <a:spcPts val="0"/>
              </a:spcAft>
              <a:buClr>
                <a:srgbClr val="3F3F3F"/>
              </a:buClr>
              <a:buSzPts val="2400"/>
              <a:buNone/>
            </a:pPr>
            <a:r>
              <a:t/>
            </a:r>
            <a:endParaRPr/>
          </a:p>
          <a:p>
            <a:pPr indent="0" lvl="1" marL="457200" rtl="0" algn="l">
              <a:lnSpc>
                <a:spcPct val="90000"/>
              </a:lnSpc>
              <a:spcBef>
                <a:spcPts val="480"/>
              </a:spcBef>
              <a:spcAft>
                <a:spcPts val="0"/>
              </a:spcAft>
              <a:buClr>
                <a:srgbClr val="3F3F3F"/>
              </a:buClr>
              <a:buSzPts val="2400"/>
              <a:buNone/>
            </a:pPr>
            <a:r>
              <a:rPr lang="en-US"/>
              <a:t>Individual person may not be good unit of analysis, because one person may submit multiple applications over time, and each deserves a separate decision.</a:t>
            </a:r>
            <a:endParaRPr/>
          </a:p>
          <a:p>
            <a:pPr indent="0" lvl="0" marL="0" rtl="0" algn="l">
              <a:spcBef>
                <a:spcPts val="560"/>
              </a:spcBef>
              <a:spcAft>
                <a:spcPts val="0"/>
              </a:spcAft>
              <a:buClr>
                <a:srgbClr val="3F3F3F"/>
              </a:buClr>
              <a:buSzPts val="2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WHAT ATTRIBUTES ARE HELPFUL FOR CLASSIFICATION?</a:t>
            </a:r>
            <a:endParaRPr/>
          </a:p>
        </p:txBody>
      </p:sp>
      <p:sp>
        <p:nvSpPr>
          <p:cNvPr id="212" name="Google Shape;212;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F3F3F"/>
              </a:buClr>
              <a:buSzPts val="2800"/>
              <a:buNone/>
            </a:pPr>
            <a:r>
              <a:rPr lang="en-US"/>
              <a:t>What attributes are useful for classification?</a:t>
            </a:r>
            <a:endParaRPr/>
          </a:p>
          <a:p>
            <a:pPr indent="-228600" lvl="1" marL="457200" rtl="0" algn="l">
              <a:lnSpc>
                <a:spcPct val="90000"/>
              </a:lnSpc>
              <a:spcBef>
                <a:spcPts val="480"/>
              </a:spcBef>
              <a:spcAft>
                <a:spcPts val="0"/>
              </a:spcAft>
              <a:buClr>
                <a:srgbClr val="3F3F3F"/>
              </a:buClr>
              <a:buSzPts val="2400"/>
              <a:buNone/>
            </a:pPr>
            <a:r>
              <a:rPr lang="en-US"/>
              <a:t>Potentially useful attributes</a:t>
            </a:r>
            <a:endParaRPr/>
          </a:p>
          <a:p>
            <a:pPr indent="0" lvl="2" marL="914400" rtl="0" algn="l">
              <a:lnSpc>
                <a:spcPct val="90000"/>
              </a:lnSpc>
              <a:spcBef>
                <a:spcPts val="400"/>
              </a:spcBef>
              <a:spcAft>
                <a:spcPts val="0"/>
              </a:spcAft>
              <a:buClr>
                <a:srgbClr val="3F3F3F"/>
              </a:buClr>
              <a:buSzPts val="2000"/>
              <a:buNone/>
            </a:pPr>
            <a:r>
              <a:rPr lang="en-US"/>
              <a:t>e.g. applicant’s age, job title, income, credit score, amount requested, etc.</a:t>
            </a:r>
            <a:endParaRPr/>
          </a:p>
          <a:p>
            <a:pPr indent="0" lvl="1" marL="457200" rtl="0" algn="l">
              <a:spcBef>
                <a:spcPts val="480"/>
              </a:spcBef>
              <a:spcAft>
                <a:spcPts val="0"/>
              </a:spcAft>
              <a:buClr>
                <a:srgbClr val="3F3F3F"/>
              </a:buClr>
              <a:buSzPts val="2400"/>
              <a:buNone/>
            </a:pPr>
            <a:r>
              <a:t/>
            </a:r>
            <a:endParaRPr/>
          </a:p>
          <a:p>
            <a:pPr indent="0" lvl="1" marL="457200" rtl="0" algn="l">
              <a:spcBef>
                <a:spcPts val="480"/>
              </a:spcBef>
              <a:spcAft>
                <a:spcPts val="0"/>
              </a:spcAft>
              <a:buClr>
                <a:srgbClr val="3F3F3F"/>
              </a:buClr>
              <a:buSzPts val="2400"/>
              <a:buNone/>
            </a:pPr>
            <a:r>
              <a:rPr lang="en-US"/>
              <a:t>Some might be more useful than others</a:t>
            </a:r>
            <a:endParaRPr/>
          </a:p>
          <a:p>
            <a:pPr indent="0" lvl="1" marL="457200" rtl="0" algn="l">
              <a:spcBef>
                <a:spcPts val="480"/>
              </a:spcBef>
              <a:spcAft>
                <a:spcPts val="0"/>
              </a:spcAft>
              <a:buClr>
                <a:srgbClr val="3F3F3F"/>
              </a:buClr>
              <a:buSzPts val="2400"/>
              <a:buNone/>
            </a:pPr>
            <a:r>
              <a:t/>
            </a:r>
            <a:endParaRPr/>
          </a:p>
          <a:p>
            <a:pPr indent="0" lvl="1" marL="457200" rtl="0" algn="l">
              <a:spcBef>
                <a:spcPts val="480"/>
              </a:spcBef>
              <a:spcAft>
                <a:spcPts val="0"/>
              </a:spcAft>
              <a:buClr>
                <a:srgbClr val="FF0000"/>
              </a:buClr>
              <a:buSzPts val="2400"/>
              <a:buNone/>
            </a:pPr>
            <a:r>
              <a:rPr b="1" lang="en-US">
                <a:solidFill>
                  <a:srgbClr val="FF0000"/>
                </a:solidFill>
              </a:rPr>
              <a:t>Classification algorithms can rank the attributes by their contribution to classification (Variable Importance)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SAMPLE DATA FOR BANK LOAN CLASSIFICATION</a:t>
            </a:r>
            <a:endParaRPr/>
          </a:p>
        </p:txBody>
      </p:sp>
      <p:graphicFrame>
        <p:nvGraphicFramePr>
          <p:cNvPr id="219" name="Google Shape;219;p18"/>
          <p:cNvGraphicFramePr/>
          <p:nvPr/>
        </p:nvGraphicFramePr>
        <p:xfrm>
          <a:off x="304800" y="1981199"/>
          <a:ext cx="3000000" cy="3000000"/>
        </p:xfrm>
        <a:graphic>
          <a:graphicData uri="http://schemas.openxmlformats.org/drawingml/2006/table">
            <a:tbl>
              <a:tblPr bandRow="1" firstRow="1">
                <a:noFill/>
                <a:tableStyleId>{66B41480-9EA1-4002-8F1F-3ED34B9D5BBA}</a:tableStyleId>
              </a:tblPr>
              <a:tblGrid>
                <a:gridCol w="1828800"/>
                <a:gridCol w="1584950"/>
                <a:gridCol w="1706875"/>
                <a:gridCol w="1706875"/>
                <a:gridCol w="1706875"/>
              </a:tblGrid>
              <a:tr h="847175">
                <a:tc>
                  <a:txBody>
                    <a:bodyPr/>
                    <a:lstStyle/>
                    <a:p>
                      <a:pPr indent="0" lvl="0" marL="0" marR="0" rtl="0" algn="l">
                        <a:spcBef>
                          <a:spcPts val="0"/>
                        </a:spcBef>
                        <a:spcAft>
                          <a:spcPts val="0"/>
                        </a:spcAft>
                        <a:buNone/>
                      </a:pPr>
                      <a:r>
                        <a:rPr lang="en-US" sz="2400" u="none" cap="none" strike="noStrike"/>
                        <a:t>application</a:t>
                      </a:r>
                      <a:endParaRPr/>
                    </a:p>
                  </a:txBody>
                  <a:tcPr marT="45725" marB="45725" marR="91450" marL="91450"/>
                </a:tc>
                <a:tc>
                  <a:txBody>
                    <a:bodyPr/>
                    <a:lstStyle/>
                    <a:p>
                      <a:pPr indent="0" lvl="0" marL="0" marR="0" rtl="0" algn="l">
                        <a:spcBef>
                          <a:spcPts val="0"/>
                        </a:spcBef>
                        <a:spcAft>
                          <a:spcPts val="0"/>
                        </a:spcAft>
                        <a:buNone/>
                      </a:pPr>
                      <a:r>
                        <a:rPr lang="en-US" sz="2400"/>
                        <a:t>Job title</a:t>
                      </a:r>
                      <a:endParaRPr/>
                    </a:p>
                  </a:txBody>
                  <a:tcPr marT="45725" marB="45725" marR="91450" marL="91450"/>
                </a:tc>
                <a:tc>
                  <a:txBody>
                    <a:bodyPr/>
                    <a:lstStyle/>
                    <a:p>
                      <a:pPr indent="0" lvl="0" marL="0" marR="0" rtl="0" algn="l">
                        <a:spcBef>
                          <a:spcPts val="0"/>
                        </a:spcBef>
                        <a:spcAft>
                          <a:spcPts val="0"/>
                        </a:spcAft>
                        <a:buNone/>
                      </a:pPr>
                      <a:r>
                        <a:rPr lang="en-US" sz="2400"/>
                        <a:t>Income</a:t>
                      </a:r>
                      <a:endParaRPr/>
                    </a:p>
                  </a:txBody>
                  <a:tcPr marT="45725" marB="45725" marR="91450" marL="91450"/>
                </a:tc>
                <a:tc>
                  <a:txBody>
                    <a:bodyPr/>
                    <a:lstStyle/>
                    <a:p>
                      <a:pPr indent="0" lvl="0" marL="0" marR="0" rtl="0" algn="l">
                        <a:spcBef>
                          <a:spcPts val="0"/>
                        </a:spcBef>
                        <a:spcAft>
                          <a:spcPts val="0"/>
                        </a:spcAft>
                        <a:buNone/>
                      </a:pPr>
                      <a:r>
                        <a:rPr lang="en-US" sz="2400"/>
                        <a:t>Credit</a:t>
                      </a:r>
                      <a:r>
                        <a:rPr lang="en-US" sz="2400"/>
                        <a:t> score</a:t>
                      </a:r>
                      <a:endParaRPr sz="2400"/>
                    </a:p>
                  </a:txBody>
                  <a:tcPr marT="45725" marB="45725" marR="91450" marL="91450"/>
                </a:tc>
                <a:tc>
                  <a:txBody>
                    <a:bodyPr/>
                    <a:lstStyle/>
                    <a:p>
                      <a:pPr indent="0" lvl="0" marL="0" marR="0" rtl="0" algn="l">
                        <a:spcBef>
                          <a:spcPts val="0"/>
                        </a:spcBef>
                        <a:spcAft>
                          <a:spcPts val="0"/>
                        </a:spcAft>
                        <a:buNone/>
                      </a:pPr>
                      <a:r>
                        <a:rPr lang="en-US" sz="2400"/>
                        <a:t>decision</a:t>
                      </a:r>
                      <a:endParaRPr/>
                    </a:p>
                  </a:txBody>
                  <a:tcPr marT="45725" marB="45725" marR="91450" marL="91450"/>
                </a:tc>
              </a:tr>
              <a:tr h="490825">
                <a:tc>
                  <a:txBody>
                    <a:bodyPr/>
                    <a:lstStyle/>
                    <a:p>
                      <a:pPr indent="0" lvl="0" marL="0" marR="0" rtl="0" algn="l">
                        <a:spcBef>
                          <a:spcPts val="0"/>
                        </a:spcBef>
                        <a:spcAft>
                          <a:spcPts val="0"/>
                        </a:spcAft>
                        <a:buNone/>
                      </a:pPr>
                      <a:r>
                        <a:rPr lang="en-US" sz="2400"/>
                        <a:t>1</a:t>
                      </a:r>
                      <a:endParaRPr/>
                    </a:p>
                  </a:txBody>
                  <a:tcPr marT="45725" marB="45725" marR="91450" marL="91450"/>
                </a:tc>
                <a:tc>
                  <a:txBody>
                    <a:bodyPr/>
                    <a:lstStyle/>
                    <a:p>
                      <a:pPr indent="0" lvl="0" marL="0" marR="0" rtl="0" algn="l">
                        <a:spcBef>
                          <a:spcPts val="0"/>
                        </a:spcBef>
                        <a:spcAft>
                          <a:spcPts val="0"/>
                        </a:spcAft>
                        <a:buNone/>
                      </a:pPr>
                      <a:r>
                        <a:rPr lang="en-US" sz="2400"/>
                        <a:t>teacher</a:t>
                      </a:r>
                      <a:endParaRPr/>
                    </a:p>
                  </a:txBody>
                  <a:tcPr marT="45725" marB="45725" marR="91450" marL="91450"/>
                </a:tc>
                <a:tc>
                  <a:txBody>
                    <a:bodyPr/>
                    <a:lstStyle/>
                    <a:p>
                      <a:pPr indent="0" lvl="0" marL="0" marR="0" rtl="0" algn="l">
                        <a:spcBef>
                          <a:spcPts val="0"/>
                        </a:spcBef>
                        <a:spcAft>
                          <a:spcPts val="0"/>
                        </a:spcAft>
                        <a:buNone/>
                      </a:pPr>
                      <a:r>
                        <a:rPr lang="en-US" sz="2400"/>
                        <a:t>50K</a:t>
                      </a:r>
                      <a:endParaRPr/>
                    </a:p>
                  </a:txBody>
                  <a:tcPr marT="45725" marB="45725" marR="91450" marL="91450"/>
                </a:tc>
                <a:tc>
                  <a:txBody>
                    <a:bodyPr/>
                    <a:lstStyle/>
                    <a:p>
                      <a:pPr indent="0" lvl="0" marL="0" marR="0" rtl="0" algn="l">
                        <a:spcBef>
                          <a:spcPts val="0"/>
                        </a:spcBef>
                        <a:spcAft>
                          <a:spcPts val="0"/>
                        </a:spcAft>
                        <a:buNone/>
                      </a:pPr>
                      <a:r>
                        <a:rPr lang="en-US" sz="2400"/>
                        <a:t>700</a:t>
                      </a:r>
                      <a:endParaRPr/>
                    </a:p>
                  </a:txBody>
                  <a:tcPr marT="45725" marB="45725" marR="91450" marL="91450"/>
                </a:tc>
                <a:tc>
                  <a:txBody>
                    <a:bodyPr/>
                    <a:lstStyle/>
                    <a:p>
                      <a:pPr indent="0" lvl="0" marL="0" marR="0" rtl="0" algn="l">
                        <a:spcBef>
                          <a:spcPts val="0"/>
                        </a:spcBef>
                        <a:spcAft>
                          <a:spcPts val="0"/>
                        </a:spcAft>
                        <a:buNone/>
                      </a:pPr>
                      <a:r>
                        <a:rPr lang="en-US" sz="2400"/>
                        <a:t>approve</a:t>
                      </a:r>
                      <a:endParaRPr/>
                    </a:p>
                  </a:txBody>
                  <a:tcPr marT="45725" marB="45725" marR="91450" marL="91450"/>
                </a:tc>
              </a:tr>
              <a:tr h="490825">
                <a:tc>
                  <a:txBody>
                    <a:bodyPr/>
                    <a:lstStyle/>
                    <a:p>
                      <a:pPr indent="0" lvl="0" marL="0" marR="0" rtl="0" algn="l">
                        <a:spcBef>
                          <a:spcPts val="0"/>
                        </a:spcBef>
                        <a:spcAft>
                          <a:spcPts val="0"/>
                        </a:spcAft>
                        <a:buNone/>
                      </a:pPr>
                      <a:r>
                        <a:rPr lang="en-US" sz="2400"/>
                        <a:t>2</a:t>
                      </a:r>
                      <a:endParaRPr/>
                    </a:p>
                  </a:txBody>
                  <a:tcPr marT="45725" marB="45725" marR="91450" marL="91450"/>
                </a:tc>
                <a:tc>
                  <a:txBody>
                    <a:bodyPr/>
                    <a:lstStyle/>
                    <a:p>
                      <a:pPr indent="0" lvl="0" marL="0" marR="0" rtl="0" algn="l">
                        <a:spcBef>
                          <a:spcPts val="0"/>
                        </a:spcBef>
                        <a:spcAft>
                          <a:spcPts val="0"/>
                        </a:spcAft>
                        <a:buNone/>
                      </a:pPr>
                      <a:r>
                        <a:rPr lang="en-US" sz="2400"/>
                        <a:t>manager</a:t>
                      </a:r>
                      <a:endParaRPr/>
                    </a:p>
                  </a:txBody>
                  <a:tcPr marT="45725" marB="45725" marR="91450" marL="91450"/>
                </a:tc>
                <a:tc>
                  <a:txBody>
                    <a:bodyPr/>
                    <a:lstStyle/>
                    <a:p>
                      <a:pPr indent="0" lvl="0" marL="0" marR="0" rtl="0" algn="l">
                        <a:spcBef>
                          <a:spcPts val="0"/>
                        </a:spcBef>
                        <a:spcAft>
                          <a:spcPts val="0"/>
                        </a:spcAft>
                        <a:buNone/>
                      </a:pPr>
                      <a:r>
                        <a:rPr lang="en-US" sz="2400"/>
                        <a:t>60K</a:t>
                      </a:r>
                      <a:endParaRPr/>
                    </a:p>
                  </a:txBody>
                  <a:tcPr marT="45725" marB="45725" marR="91450" marL="91450"/>
                </a:tc>
                <a:tc>
                  <a:txBody>
                    <a:bodyPr/>
                    <a:lstStyle/>
                    <a:p>
                      <a:pPr indent="0" lvl="0" marL="0" marR="0" rtl="0" algn="l">
                        <a:spcBef>
                          <a:spcPts val="0"/>
                        </a:spcBef>
                        <a:spcAft>
                          <a:spcPts val="0"/>
                        </a:spcAft>
                        <a:buNone/>
                      </a:pPr>
                      <a:r>
                        <a:rPr lang="en-US" sz="2400"/>
                        <a:t>300</a:t>
                      </a:r>
                      <a:endParaRPr/>
                    </a:p>
                  </a:txBody>
                  <a:tcPr marT="45725" marB="45725" marR="91450" marL="91450"/>
                </a:tc>
                <a:tc>
                  <a:txBody>
                    <a:bodyPr/>
                    <a:lstStyle/>
                    <a:p>
                      <a:pPr indent="0" lvl="0" marL="0" marR="0" rtl="0" algn="l">
                        <a:spcBef>
                          <a:spcPts val="0"/>
                        </a:spcBef>
                        <a:spcAft>
                          <a:spcPts val="0"/>
                        </a:spcAft>
                        <a:buNone/>
                      </a:pPr>
                      <a:r>
                        <a:rPr lang="en-US" sz="2400"/>
                        <a:t>deny</a:t>
                      </a:r>
                      <a:endParaRPr/>
                    </a:p>
                  </a:txBody>
                  <a:tcPr marT="45725" marB="45725" marR="91450" marL="91450"/>
                </a:tc>
              </a:tr>
            </a:tbl>
          </a:graphicData>
        </a:graphic>
      </p:graphicFrame>
      <p:sp>
        <p:nvSpPr>
          <p:cNvPr id="220" name="Google Shape;220;p18"/>
          <p:cNvSpPr txBox="1"/>
          <p:nvPr/>
        </p:nvSpPr>
        <p:spPr>
          <a:xfrm>
            <a:off x="1143000" y="4572000"/>
            <a:ext cx="769620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Each </a:t>
            </a:r>
            <a:r>
              <a:rPr lang="en-US" sz="2800" u="sng">
                <a:solidFill>
                  <a:schemeClr val="lt1"/>
                </a:solidFill>
                <a:latin typeface="Calibri"/>
                <a:ea typeface="Calibri"/>
                <a:cs typeface="Calibri"/>
                <a:sym typeface="Calibri"/>
              </a:rPr>
              <a:t>row is an example</a:t>
            </a:r>
            <a:r>
              <a:rPr lang="en-US" sz="2800">
                <a:solidFill>
                  <a:schemeClr val="lt1"/>
                </a:solidFill>
                <a:latin typeface="Calibri"/>
                <a:ea typeface="Calibri"/>
                <a:cs typeface="Calibri"/>
                <a:sym typeface="Calibri"/>
              </a:rPr>
              <a:t>.</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Each </a:t>
            </a:r>
            <a:r>
              <a:rPr lang="en-US" sz="2800" u="sng">
                <a:solidFill>
                  <a:schemeClr val="lt1"/>
                </a:solidFill>
                <a:latin typeface="Calibri"/>
                <a:ea typeface="Calibri"/>
                <a:cs typeface="Calibri"/>
                <a:sym typeface="Calibri"/>
              </a:rPr>
              <a:t>column is an attribute</a:t>
            </a:r>
            <a:r>
              <a:rPr lang="en-US" sz="2800">
                <a:solidFill>
                  <a:schemeClr val="lt1"/>
                </a:solidFill>
                <a:latin typeface="Calibri"/>
                <a:ea typeface="Calibri"/>
                <a:cs typeface="Calibri"/>
                <a:sym typeface="Calibri"/>
              </a:rPr>
              <a:t>.</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The last attribute is the decision to make, the target attribute.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9"/>
          <p:cNvSpPr txBox="1"/>
          <p:nvPr>
            <p:ph type="title"/>
          </p:nvPr>
        </p:nvSpPr>
        <p:spPr>
          <a:xfrm>
            <a:off x="457200" y="274638"/>
            <a:ext cx="8686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HOW TO TEACH A COMPUTER TO CLASSIFY?</a:t>
            </a:r>
            <a:endParaRPr/>
          </a:p>
        </p:txBody>
      </p:sp>
      <p:sp>
        <p:nvSpPr>
          <p:cNvPr id="226" name="Google Shape;226;p19"/>
          <p:cNvSpPr txBox="1"/>
          <p:nvPr>
            <p:ph idx="1" type="body"/>
          </p:nvPr>
        </p:nvSpPr>
        <p:spPr>
          <a:xfrm>
            <a:off x="457200" y="1295400"/>
            <a:ext cx="8229600" cy="5257800"/>
          </a:xfrm>
          <a:prstGeom prst="rect">
            <a:avLst/>
          </a:prstGeom>
          <a:noFill/>
          <a:ln>
            <a:noFill/>
          </a:ln>
        </p:spPr>
        <p:txBody>
          <a:bodyPr anchorCtr="0" anchor="t" bIns="45700" lIns="91425" spcFirstLastPara="1" rIns="91425" wrap="square" tIns="45700">
            <a:normAutofit/>
          </a:bodyPr>
          <a:lstStyle/>
          <a:p>
            <a:pPr indent="0" lvl="2" marL="914400" rtl="0" algn="l">
              <a:lnSpc>
                <a:spcPct val="90000"/>
              </a:lnSpc>
              <a:spcBef>
                <a:spcPts val="0"/>
              </a:spcBef>
              <a:spcAft>
                <a:spcPts val="0"/>
              </a:spcAft>
              <a:buClr>
                <a:srgbClr val="3F3F3F"/>
              </a:buClr>
              <a:buSzPts val="2000"/>
              <a:buNone/>
            </a:pPr>
            <a:r>
              <a:t/>
            </a:r>
            <a:endParaRPr/>
          </a:p>
          <a:p>
            <a:pPr indent="0" lvl="0" marL="0" rtl="0" algn="l">
              <a:lnSpc>
                <a:spcPct val="90000"/>
              </a:lnSpc>
              <a:spcBef>
                <a:spcPts val="560"/>
              </a:spcBef>
              <a:spcAft>
                <a:spcPts val="0"/>
              </a:spcAft>
              <a:buClr>
                <a:srgbClr val="3F3F3F"/>
              </a:buClr>
              <a:buSzPts val="2800"/>
              <a:buNone/>
            </a:pPr>
            <a:r>
              <a:rPr lang="en-US"/>
              <a:t>Step 1: collect training data. </a:t>
            </a:r>
            <a:endParaRPr/>
          </a:p>
          <a:p>
            <a:pPr indent="0" lvl="1" marL="457200" rtl="0" algn="l">
              <a:lnSpc>
                <a:spcPct val="90000"/>
              </a:lnSpc>
              <a:spcBef>
                <a:spcPts val="480"/>
              </a:spcBef>
              <a:spcAft>
                <a:spcPts val="0"/>
              </a:spcAft>
              <a:buClr>
                <a:srgbClr val="3F3F3F"/>
              </a:buClr>
              <a:buSzPts val="2400"/>
              <a:buNone/>
            </a:pPr>
            <a:r>
              <a:rPr lang="en-US"/>
              <a:t>E.g., a collection of past loan decisions made by financial experts</a:t>
            </a:r>
            <a:endParaRPr/>
          </a:p>
          <a:p>
            <a:pPr indent="0" lvl="0" marL="0" rtl="0" algn="l">
              <a:lnSpc>
                <a:spcPct val="90000"/>
              </a:lnSpc>
              <a:spcBef>
                <a:spcPts val="560"/>
              </a:spcBef>
              <a:spcAft>
                <a:spcPts val="0"/>
              </a:spcAft>
              <a:buClr>
                <a:srgbClr val="3F3F3F"/>
              </a:buClr>
              <a:buSzPts val="2800"/>
              <a:buNone/>
            </a:pPr>
            <a:r>
              <a:t/>
            </a:r>
            <a:endParaRPr/>
          </a:p>
          <a:p>
            <a:pPr indent="0" lvl="0" marL="0" rtl="0" algn="l">
              <a:lnSpc>
                <a:spcPct val="90000"/>
              </a:lnSpc>
              <a:spcBef>
                <a:spcPts val="560"/>
              </a:spcBef>
              <a:spcAft>
                <a:spcPts val="0"/>
              </a:spcAft>
              <a:buClr>
                <a:srgbClr val="3F3F3F"/>
              </a:buClr>
              <a:buSzPts val="2800"/>
              <a:buNone/>
            </a:pPr>
            <a:r>
              <a:rPr lang="en-US"/>
              <a:t>Step 2: Use a machine learning algorithm to build a classifier based on relevant variables</a:t>
            </a:r>
            <a:endParaRPr/>
          </a:p>
          <a:p>
            <a:pPr indent="0" lvl="0" marL="0" rtl="0" algn="l">
              <a:lnSpc>
                <a:spcPct val="90000"/>
              </a:lnSpc>
              <a:spcBef>
                <a:spcPts val="560"/>
              </a:spcBef>
              <a:spcAft>
                <a:spcPts val="0"/>
              </a:spcAft>
              <a:buClr>
                <a:srgbClr val="3F3F3F"/>
              </a:buClr>
              <a:buSzPts val="2800"/>
              <a:buNone/>
            </a:pPr>
            <a:r>
              <a:t/>
            </a:r>
            <a:endParaRPr/>
          </a:p>
          <a:p>
            <a:pPr indent="0" lvl="0" marL="0" rtl="0" algn="l">
              <a:lnSpc>
                <a:spcPct val="90000"/>
              </a:lnSpc>
              <a:spcBef>
                <a:spcPts val="560"/>
              </a:spcBef>
              <a:spcAft>
                <a:spcPts val="0"/>
              </a:spcAft>
              <a:buClr>
                <a:srgbClr val="3F3F3F"/>
              </a:buClr>
              <a:buSzPts val="2800"/>
              <a:buNone/>
            </a:pPr>
            <a:r>
              <a:rPr lang="en-US"/>
              <a:t>Step 3: Apply the classifier to new data.</a:t>
            </a:r>
            <a:endParaRPr/>
          </a:p>
          <a:p>
            <a:pPr indent="0" lvl="0" marL="0" rtl="0" algn="l">
              <a:spcBef>
                <a:spcPts val="560"/>
              </a:spcBef>
              <a:spcAft>
                <a:spcPts val="0"/>
              </a:spcAft>
              <a:buClr>
                <a:srgbClr val="3F3F3F"/>
              </a:buClr>
              <a:buSzPts val="2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AGENDA</a:t>
            </a:r>
            <a:endParaRPr/>
          </a:p>
        </p:txBody>
      </p:sp>
      <p:sp>
        <p:nvSpPr>
          <p:cNvPr id="105" name="Google Shape;105;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Introductions</a:t>
            </a:r>
            <a:endParaRPr/>
          </a:p>
          <a:p>
            <a:pPr indent="0" lvl="0" marL="0" rtl="0" algn="l">
              <a:spcBef>
                <a:spcPts val="560"/>
              </a:spcBef>
              <a:spcAft>
                <a:spcPts val="0"/>
              </a:spcAft>
              <a:buClr>
                <a:srgbClr val="3F3F3F"/>
              </a:buClr>
              <a:buSzPts val="2800"/>
              <a:buNone/>
            </a:pPr>
            <a:r>
              <a:rPr lang="en-US"/>
              <a:t>Review Syllabus</a:t>
            </a:r>
            <a:endParaRPr/>
          </a:p>
          <a:p>
            <a:pPr indent="0" lvl="0" marL="0" rtl="0" algn="l">
              <a:spcBef>
                <a:spcPts val="560"/>
              </a:spcBef>
              <a:spcAft>
                <a:spcPts val="0"/>
              </a:spcAft>
              <a:buClr>
                <a:srgbClr val="3F3F3F"/>
              </a:buClr>
              <a:buSzPts val="2800"/>
              <a:buNone/>
            </a:pPr>
            <a:r>
              <a:rPr lang="en-US"/>
              <a:t>Overview of concepts we will study this semester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2" name="Google Shape;232;p20"/>
          <p:cNvSpPr txBox="1"/>
          <p:nvPr>
            <p:ph idx="4294967295" type="title"/>
          </p:nvPr>
        </p:nvSpPr>
        <p:spPr>
          <a:xfrm>
            <a:off x="457200" y="274638"/>
            <a:ext cx="8229600" cy="1143000"/>
          </a:xfrm>
          <a:prstGeom prst="rect">
            <a:avLst/>
          </a:prstGeom>
          <a:noFill/>
          <a:ln>
            <a:noFill/>
          </a:ln>
        </p:spPr>
        <p:txBody>
          <a:bodyPr anchorCtr="0" anchor="b" bIns="44450" lIns="90475" spcFirstLastPara="1" rIns="90475" wrap="square" tIns="44450">
            <a:normAutofit/>
          </a:bodyPr>
          <a:lstStyle/>
          <a:p>
            <a:pPr indent="0" lvl="0" marL="0" rtl="0" algn="l">
              <a:spcBef>
                <a:spcPts val="0"/>
              </a:spcBef>
              <a:spcAft>
                <a:spcPts val="0"/>
              </a:spcAft>
              <a:buClr>
                <a:srgbClr val="3F3F3F"/>
              </a:buClr>
              <a:buSzPts val="3600"/>
              <a:buFont typeface="Avenir"/>
              <a:buNone/>
            </a:pPr>
            <a:r>
              <a:rPr lang="en-US"/>
              <a:t>ILLUSTRATING CLASSIFICATION TASK</a:t>
            </a:r>
            <a:endParaRPr/>
          </a:p>
        </p:txBody>
      </p:sp>
      <p:graphicFrame>
        <p:nvGraphicFramePr>
          <p:cNvPr id="233" name="Google Shape;233;p20"/>
          <p:cNvGraphicFramePr/>
          <p:nvPr/>
        </p:nvGraphicFramePr>
        <p:xfrm>
          <a:off x="1336675" y="1524000"/>
          <a:ext cx="6621463" cy="4876800"/>
        </p:xfrm>
        <a:graphic>
          <a:graphicData uri="http://schemas.openxmlformats.org/presentationml/2006/ole">
            <mc:AlternateContent>
              <mc:Choice Requires="v">
                <p:oleObj r:id="rId4" imgH="4876800" imgW="6621463" progId="Visio.Drawing.11" spid="_x0000_s1">
                  <p:embed/>
                </p:oleObj>
              </mc:Choice>
              <mc:Fallback>
                <p:oleObj r:id="rId5" imgH="4876800" imgW="6621463" progId="Visio.Drawing.11">
                  <p:embed/>
                  <p:pic>
                    <p:nvPicPr>
                      <p:cNvPr id="233" name="Google Shape;233;p20"/>
                      <p:cNvPicPr preferRelativeResize="0"/>
                      <p:nvPr/>
                    </p:nvPicPr>
                    <p:blipFill rotWithShape="1">
                      <a:blip r:embed="rId6">
                        <a:alphaModFix/>
                      </a:blip>
                      <a:srcRect b="0" l="0" r="0" t="0"/>
                      <a:stretch/>
                    </p:blipFill>
                    <p:spPr>
                      <a:xfrm>
                        <a:off x="1336675" y="1524000"/>
                        <a:ext cx="6621463" cy="4876800"/>
                      </a:xfrm>
                      <a:prstGeom prst="rect">
                        <a:avLst/>
                      </a:prstGeom>
                      <a:noFill/>
                      <a:ln>
                        <a:noFill/>
                      </a:ln>
                    </p:spPr>
                  </p:pic>
                </p:oleObj>
              </mc:Fallback>
            </mc:AlternateContent>
          </a:graphicData>
        </a:graphic>
      </p:graphicFrame>
      <p:sp>
        <p:nvSpPr>
          <p:cNvPr id="234" name="Google Shape;234;p20"/>
          <p:cNvSpPr txBox="1"/>
          <p:nvPr/>
        </p:nvSpPr>
        <p:spPr>
          <a:xfrm>
            <a:off x="6553200" y="5562600"/>
            <a:ext cx="1752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Two steps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ARE WE DONE?</a:t>
            </a:r>
            <a:endParaRPr/>
          </a:p>
        </p:txBody>
      </p:sp>
      <p:sp>
        <p:nvSpPr>
          <p:cNvPr id="241" name="Google Shape;241;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No. Prediction models need maintenance.</a:t>
            </a:r>
            <a:endParaRPr/>
          </a:p>
          <a:p>
            <a:pPr indent="0" lvl="0" marL="0" rtl="0" algn="l">
              <a:spcBef>
                <a:spcPts val="560"/>
              </a:spcBef>
              <a:spcAft>
                <a:spcPts val="0"/>
              </a:spcAft>
              <a:buClr>
                <a:srgbClr val="3F3F3F"/>
              </a:buClr>
              <a:buSzPts val="2800"/>
              <a:buNone/>
            </a:pPr>
            <a:r>
              <a:rPr lang="en-US"/>
              <a:t>What if an approved loan defected?</a:t>
            </a:r>
            <a:endParaRPr/>
          </a:p>
          <a:p>
            <a:pPr indent="0" lvl="1" marL="457200" rtl="0" algn="l">
              <a:spcBef>
                <a:spcPts val="480"/>
              </a:spcBef>
              <a:spcAft>
                <a:spcPts val="0"/>
              </a:spcAft>
              <a:buClr>
                <a:srgbClr val="3F3F3F"/>
              </a:buClr>
              <a:buSzPts val="2400"/>
              <a:buNone/>
            </a:pPr>
            <a:r>
              <a:rPr lang="en-US"/>
              <a:t>Add defective loans to the deny pool and retrain the model.</a:t>
            </a:r>
            <a:endParaRPr/>
          </a:p>
          <a:p>
            <a:pPr indent="0" lvl="0" marL="0" rtl="0" algn="l">
              <a:spcBef>
                <a:spcPts val="560"/>
              </a:spcBef>
              <a:spcAft>
                <a:spcPts val="0"/>
              </a:spcAft>
              <a:buClr>
                <a:srgbClr val="3F3F3F"/>
              </a:buClr>
              <a:buSzPts val="2800"/>
              <a:buNone/>
            </a:pPr>
            <a:r>
              <a:rPr lang="en-US"/>
              <a:t>What if a denied application was approved by another bank and performed well?</a:t>
            </a:r>
            <a:endParaRPr/>
          </a:p>
          <a:p>
            <a:pPr indent="0" lvl="1" marL="457200" rtl="0" algn="l">
              <a:spcBef>
                <a:spcPts val="480"/>
              </a:spcBef>
              <a:spcAft>
                <a:spcPts val="0"/>
              </a:spcAft>
              <a:buClr>
                <a:srgbClr val="3F3F3F"/>
              </a:buClr>
              <a:buSzPts val="2400"/>
              <a:buNone/>
            </a:pPr>
            <a:r>
              <a:rPr lang="en-US"/>
              <a:t>No good solution without data sharing.</a:t>
            </a:r>
            <a:endParaRPr/>
          </a:p>
          <a:p>
            <a:pPr indent="0" lvl="0" marL="0" rtl="0" algn="l">
              <a:spcBef>
                <a:spcPts val="560"/>
              </a:spcBef>
              <a:spcAft>
                <a:spcPts val="0"/>
              </a:spcAft>
              <a:buClr>
                <a:srgbClr val="3F3F3F"/>
              </a:buClr>
              <a:buSzPts val="2800"/>
              <a:buNone/>
            </a:pPr>
            <a:r>
              <a:t/>
            </a:r>
            <a:endParaRPr/>
          </a:p>
          <a:p>
            <a:pPr indent="0" lvl="0" marL="0" rtl="0" algn="l">
              <a:spcBef>
                <a:spcPts val="560"/>
              </a:spcBef>
              <a:spcAft>
                <a:spcPts val="0"/>
              </a:spcAft>
              <a:buClr>
                <a:srgbClr val="3F3F3F"/>
              </a:buClr>
              <a:buSzPts val="2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2"/>
          <p:cNvSpPr txBox="1"/>
          <p:nvPr>
            <p:ph type="title"/>
          </p:nvPr>
        </p:nvSpPr>
        <p:spPr>
          <a:xfrm>
            <a:off x="228600" y="457200"/>
            <a:ext cx="8763000" cy="533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ANOMALY DETECTION </a:t>
            </a:r>
            <a:r>
              <a:rPr lang="en-US">
                <a:solidFill>
                  <a:srgbClr val="FF0000"/>
                </a:solidFill>
              </a:rPr>
              <a:t>(outlier)</a:t>
            </a:r>
            <a:endParaRPr/>
          </a:p>
        </p:txBody>
      </p:sp>
      <p:sp>
        <p:nvSpPr>
          <p:cNvPr id="247" name="Google Shape;247;p22"/>
          <p:cNvSpPr txBox="1"/>
          <p:nvPr>
            <p:ph idx="1" type="body"/>
          </p:nvPr>
        </p:nvSpPr>
        <p:spPr>
          <a:xfrm>
            <a:off x="228600" y="1676400"/>
            <a:ext cx="8915400" cy="449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Detect significant deviations from normal behavior</a:t>
            </a:r>
            <a:endParaRPr sz="3200"/>
          </a:p>
          <a:p>
            <a:pPr indent="0" lvl="0" marL="0" rtl="0" algn="l">
              <a:spcBef>
                <a:spcPts val="560"/>
              </a:spcBef>
              <a:spcAft>
                <a:spcPts val="0"/>
              </a:spcAft>
              <a:buClr>
                <a:srgbClr val="3F3F3F"/>
              </a:buClr>
              <a:buSzPts val="2800"/>
              <a:buNone/>
            </a:pPr>
            <a:r>
              <a:rPr lang="en-US"/>
              <a:t>Applications:</a:t>
            </a:r>
            <a:endParaRPr/>
          </a:p>
          <a:p>
            <a:pPr indent="0" lvl="1" marL="457200" rtl="0" algn="l">
              <a:spcBef>
                <a:spcPts val="480"/>
              </a:spcBef>
              <a:spcAft>
                <a:spcPts val="0"/>
              </a:spcAft>
              <a:buClr>
                <a:srgbClr val="3F3F3F"/>
              </a:buClr>
              <a:buSzPts val="2400"/>
              <a:buNone/>
            </a:pPr>
            <a:r>
              <a:rPr lang="en-US"/>
              <a:t>Credit Card Fraud Detection</a:t>
            </a:r>
            <a:endParaRPr/>
          </a:p>
          <a:p>
            <a:pPr indent="0" lvl="1" marL="457200" rtl="0" algn="l">
              <a:spcBef>
                <a:spcPts val="480"/>
              </a:spcBef>
              <a:spcAft>
                <a:spcPts val="0"/>
              </a:spcAft>
              <a:buClr>
                <a:srgbClr val="3F3F3F"/>
              </a:buClr>
              <a:buSzPts val="2400"/>
              <a:buNone/>
            </a:pPr>
            <a:r>
              <a:rPr lang="en-US"/>
              <a:t>Network Intrusion Detection</a:t>
            </a:r>
            <a:endParaRPr/>
          </a:p>
          <a:p>
            <a:pPr indent="0" lvl="0" marL="0" rtl="0" algn="l">
              <a:spcBef>
                <a:spcPts val="560"/>
              </a:spcBef>
              <a:spcAft>
                <a:spcPts val="0"/>
              </a:spcAft>
              <a:buClr>
                <a:srgbClr val="3F3F3F"/>
              </a:buClr>
              <a:buSzPts val="2800"/>
              <a:buNone/>
            </a:pPr>
            <a:r>
              <a:t/>
            </a:r>
            <a:endParaRPr/>
          </a:p>
          <a:p>
            <a:pPr indent="0" lvl="0" marL="0" rtl="0" algn="l">
              <a:spcBef>
                <a:spcPts val="560"/>
              </a:spcBef>
              <a:spcAft>
                <a:spcPts val="0"/>
              </a:spcAft>
              <a:buClr>
                <a:srgbClr val="3F3F3F"/>
              </a:buClr>
              <a:buSzPts val="2800"/>
              <a:buNone/>
            </a:pPr>
            <a:r>
              <a:rPr lang="en-US"/>
              <a:t>Can be modeled as classification problem</a:t>
            </a:r>
            <a:endParaRPr/>
          </a:p>
          <a:p>
            <a:pPr indent="0" lvl="1" marL="457200" rtl="0" algn="l">
              <a:spcBef>
                <a:spcPts val="480"/>
              </a:spcBef>
              <a:spcAft>
                <a:spcPts val="0"/>
              </a:spcAft>
              <a:buClr>
                <a:srgbClr val="3F3F3F"/>
              </a:buClr>
              <a:buSzPts val="2400"/>
              <a:buNone/>
            </a:pPr>
            <a:r>
              <a:rPr lang="en-US"/>
              <a:t>Classify each transaction as fraud or not</a:t>
            </a:r>
            <a:endParaRPr/>
          </a:p>
          <a:p>
            <a:pPr indent="0" lvl="1" marL="457200" rtl="0" algn="l">
              <a:spcBef>
                <a:spcPts val="480"/>
              </a:spcBef>
              <a:spcAft>
                <a:spcPts val="0"/>
              </a:spcAft>
              <a:buClr>
                <a:srgbClr val="3F3F3F"/>
              </a:buClr>
              <a:buSzPts val="2400"/>
              <a:buNone/>
            </a:pPr>
            <a:r>
              <a:t/>
            </a:r>
            <a:endParaRPr/>
          </a:p>
        </p:txBody>
      </p:sp>
      <p:graphicFrame>
        <p:nvGraphicFramePr>
          <p:cNvPr id="248" name="Google Shape;248;p22"/>
          <p:cNvGraphicFramePr/>
          <p:nvPr/>
        </p:nvGraphicFramePr>
        <p:xfrm>
          <a:off x="5791200" y="2310238"/>
          <a:ext cx="2362200" cy="1423562"/>
        </p:xfrm>
        <a:graphic>
          <a:graphicData uri="http://schemas.openxmlformats.org/presentationml/2006/ole">
            <mc:AlternateContent>
              <mc:Choice Requires="v">
                <p:oleObj r:id="rId4" imgH="1423562" imgW="2362200" progId="Visio.Drawing.6" spid="_x0000_s1">
                  <p:embed/>
                </p:oleObj>
              </mc:Choice>
              <mc:Fallback>
                <p:oleObj r:id="rId5" imgH="1423562" imgW="2362200" progId="Visio.Drawing.6">
                  <p:embed/>
                  <p:pic>
                    <p:nvPicPr>
                      <p:cNvPr id="248" name="Google Shape;248;p22"/>
                      <p:cNvPicPr preferRelativeResize="0"/>
                      <p:nvPr/>
                    </p:nvPicPr>
                    <p:blipFill rotWithShape="1">
                      <a:blip r:embed="rId6">
                        <a:alphaModFix/>
                      </a:blip>
                      <a:srcRect b="0" l="0" r="0" t="0"/>
                      <a:stretch/>
                    </p:blipFill>
                    <p:spPr>
                      <a:xfrm>
                        <a:off x="5791200" y="2310238"/>
                        <a:ext cx="2362200" cy="1423562"/>
                      </a:xfrm>
                      <a:prstGeom prst="rect">
                        <a:avLst/>
                      </a:prstGeom>
                      <a:noFill/>
                      <a:ln>
                        <a:noFill/>
                      </a:ln>
                    </p:spPr>
                  </p:pic>
                </p:oleObj>
              </mc:Fallback>
            </mc:AlternateContent>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EXERCISE:</a:t>
            </a:r>
            <a:br>
              <a:rPr lang="en-US"/>
            </a:br>
            <a:r>
              <a:rPr lang="en-US"/>
              <a:t>MODEL A CLASSIFICATION PROBLEM</a:t>
            </a:r>
            <a:endParaRPr/>
          </a:p>
        </p:txBody>
      </p:sp>
      <p:sp>
        <p:nvSpPr>
          <p:cNvPr id="255" name="Google Shape;255;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Can you model a classification problem?</a:t>
            </a:r>
            <a:endParaRPr/>
          </a:p>
          <a:p>
            <a:pPr indent="0" lvl="1" marL="457200" rtl="0" algn="l">
              <a:spcBef>
                <a:spcPts val="480"/>
              </a:spcBef>
              <a:spcAft>
                <a:spcPts val="0"/>
              </a:spcAft>
              <a:buClr>
                <a:srgbClr val="3F3F3F"/>
              </a:buClr>
              <a:buSzPts val="2400"/>
              <a:buNone/>
            </a:pPr>
            <a:r>
              <a:rPr lang="en-US"/>
              <a:t>What is the decision to make (target attribute)?</a:t>
            </a:r>
            <a:endParaRPr/>
          </a:p>
          <a:p>
            <a:pPr indent="0" lvl="1" marL="457200" rtl="0" algn="l">
              <a:spcBef>
                <a:spcPts val="480"/>
              </a:spcBef>
              <a:spcAft>
                <a:spcPts val="0"/>
              </a:spcAft>
              <a:buClr>
                <a:srgbClr val="3F3F3F"/>
              </a:buClr>
              <a:buSzPts val="2400"/>
              <a:buNone/>
            </a:pPr>
            <a:r>
              <a:rPr lang="en-US"/>
              <a:t>What is the unit of analysis (example)?</a:t>
            </a:r>
            <a:endParaRPr/>
          </a:p>
          <a:p>
            <a:pPr indent="0" lvl="1" marL="457200" rtl="0" algn="l">
              <a:spcBef>
                <a:spcPts val="480"/>
              </a:spcBef>
              <a:spcAft>
                <a:spcPts val="0"/>
              </a:spcAft>
              <a:buClr>
                <a:srgbClr val="3F3F3F"/>
              </a:buClr>
              <a:buSzPts val="2400"/>
              <a:buNone/>
            </a:pPr>
            <a:r>
              <a:rPr lang="en-US"/>
              <a:t>What attributes may be helpful for classification?</a:t>
            </a:r>
            <a:endParaRPr/>
          </a:p>
          <a:p>
            <a:pPr indent="0" lvl="0" marL="0" rtl="0" algn="l">
              <a:spcBef>
                <a:spcPts val="560"/>
              </a:spcBef>
              <a:spcAft>
                <a:spcPts val="0"/>
              </a:spcAft>
              <a:buClr>
                <a:srgbClr val="3F3F3F"/>
              </a:buClr>
              <a:buSzPts val="2800"/>
              <a:buNone/>
            </a:pPr>
            <a:r>
              <a:t/>
            </a:r>
            <a:endParaRPr/>
          </a:p>
          <a:p>
            <a:pPr indent="0" lvl="1" marL="457200" rtl="0" algn="l">
              <a:spcBef>
                <a:spcPts val="480"/>
              </a:spcBef>
              <a:spcAft>
                <a:spcPts val="0"/>
              </a:spcAft>
              <a:buClr>
                <a:srgbClr val="3F3F3F"/>
              </a:buClr>
              <a:buSzPts val="2400"/>
              <a:buNone/>
            </a:pPr>
            <a:r>
              <a:rPr lang="en-US"/>
              <a:t>If you can’t think of any, check out the tasks in Kaggle competitions and see if there is any classification task</a:t>
            </a:r>
            <a:endParaRPr/>
          </a:p>
          <a:p>
            <a:pPr indent="0" lvl="2" marL="914400" rtl="0" algn="l">
              <a:spcBef>
                <a:spcPts val="400"/>
              </a:spcBef>
              <a:spcAft>
                <a:spcPts val="0"/>
              </a:spcAft>
              <a:buClr>
                <a:srgbClr val="3F3F3F"/>
              </a:buClr>
              <a:buSzPts val="2000"/>
              <a:buNone/>
            </a:pPr>
            <a:r>
              <a:rPr lang="en-US"/>
              <a:t>https://www.kaggle.com/competitions</a:t>
            </a:r>
            <a:endParaRPr/>
          </a:p>
          <a:p>
            <a:pPr indent="0" lvl="0" marL="0" rtl="0" algn="l">
              <a:spcBef>
                <a:spcPts val="560"/>
              </a:spcBef>
              <a:spcAft>
                <a:spcPts val="0"/>
              </a:spcAft>
              <a:buClr>
                <a:srgbClr val="3F3F3F"/>
              </a:buClr>
              <a:buSzPts val="2800"/>
              <a:buNone/>
            </a:pPr>
            <a:r>
              <a:t/>
            </a:r>
            <a:endParaRPr/>
          </a:p>
          <a:p>
            <a:pPr indent="0" lvl="0" marL="0" rtl="0" algn="l">
              <a:spcBef>
                <a:spcPts val="560"/>
              </a:spcBef>
              <a:spcAft>
                <a:spcPts val="0"/>
              </a:spcAft>
              <a:buClr>
                <a:srgbClr val="3F3F3F"/>
              </a:buClr>
              <a:buSzPts val="2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venir"/>
              <a:buNone/>
            </a:pPr>
            <a:r>
              <a:rPr lang="en-US"/>
              <a:t>CLUSTERING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CLUSTERING</a:t>
            </a:r>
            <a:endParaRPr/>
          </a:p>
        </p:txBody>
      </p:sp>
      <p:sp>
        <p:nvSpPr>
          <p:cNvPr id="266" name="Google Shape;266;p25"/>
          <p:cNvSpPr txBox="1"/>
          <p:nvPr>
            <p:ph idx="1" type="body"/>
          </p:nvPr>
        </p:nvSpPr>
        <p:spPr>
          <a:xfrm>
            <a:off x="457200" y="1600200"/>
            <a:ext cx="5257800" cy="4525963"/>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24000"/>
              </a:lnSpc>
              <a:spcBef>
                <a:spcPts val="0"/>
              </a:spcBef>
              <a:spcAft>
                <a:spcPts val="0"/>
              </a:spcAft>
              <a:buClr>
                <a:srgbClr val="3F3F3F"/>
              </a:buClr>
              <a:buSzPct val="100000"/>
              <a:buNone/>
            </a:pPr>
            <a:r>
              <a:rPr lang="en-US"/>
              <a:t>Given a set of data points, each having a set of attributes, and a similarity measure among them, find clusters such that</a:t>
            </a:r>
            <a:endParaRPr/>
          </a:p>
          <a:p>
            <a:pPr indent="-342900" lvl="1" marL="457200" rtl="0" algn="l">
              <a:lnSpc>
                <a:spcPct val="124000"/>
              </a:lnSpc>
              <a:spcBef>
                <a:spcPts val="444"/>
              </a:spcBef>
              <a:spcAft>
                <a:spcPts val="0"/>
              </a:spcAft>
              <a:buClr>
                <a:srgbClr val="3F3F3F"/>
              </a:buClr>
              <a:buSzPct val="100000"/>
              <a:buNone/>
            </a:pPr>
            <a:r>
              <a:rPr lang="en-US"/>
              <a:t>Data points in one cluster are more similar to one another.</a:t>
            </a:r>
            <a:endParaRPr/>
          </a:p>
          <a:p>
            <a:pPr indent="-342900" lvl="1" marL="457200" rtl="0" algn="l">
              <a:lnSpc>
                <a:spcPct val="124000"/>
              </a:lnSpc>
              <a:spcBef>
                <a:spcPts val="444"/>
              </a:spcBef>
              <a:spcAft>
                <a:spcPts val="0"/>
              </a:spcAft>
              <a:buClr>
                <a:srgbClr val="3F3F3F"/>
              </a:buClr>
              <a:buSzPct val="100000"/>
              <a:buNone/>
            </a:pPr>
            <a:r>
              <a:rPr lang="en-US"/>
              <a:t>Data points in separate clusters are less similar to one another.</a:t>
            </a:r>
            <a:endParaRPr/>
          </a:p>
          <a:p>
            <a:pPr indent="0" lvl="0" marL="0" rtl="0" algn="l">
              <a:lnSpc>
                <a:spcPct val="124000"/>
              </a:lnSpc>
              <a:spcBef>
                <a:spcPts val="518"/>
              </a:spcBef>
              <a:spcAft>
                <a:spcPts val="0"/>
              </a:spcAft>
              <a:buClr>
                <a:srgbClr val="3F3F3F"/>
              </a:buClr>
              <a:buSzPct val="100000"/>
              <a:buNone/>
            </a:pPr>
            <a:r>
              <a:rPr lang="en-US"/>
              <a:t>Clustering is a type of </a:t>
            </a:r>
            <a:r>
              <a:rPr b="1" lang="en-US">
                <a:solidFill>
                  <a:srgbClr val="FF0000"/>
                </a:solidFill>
              </a:rPr>
              <a:t>unsupervised machine learning</a:t>
            </a:r>
            <a:endParaRPr/>
          </a:p>
          <a:p>
            <a:pPr indent="0" lvl="0" marL="0" rtl="0" algn="l">
              <a:lnSpc>
                <a:spcPct val="124000"/>
              </a:lnSpc>
              <a:spcBef>
                <a:spcPts val="518"/>
              </a:spcBef>
              <a:spcAft>
                <a:spcPts val="0"/>
              </a:spcAft>
              <a:buClr>
                <a:srgbClr val="3F3F3F"/>
              </a:buClr>
              <a:buSzPct val="100000"/>
              <a:buNone/>
            </a:pPr>
            <a:r>
              <a:t/>
            </a:r>
            <a:endParaRPr/>
          </a:p>
        </p:txBody>
      </p:sp>
      <p:grpSp>
        <p:nvGrpSpPr>
          <p:cNvPr id="267" name="Google Shape;267;p25"/>
          <p:cNvGrpSpPr/>
          <p:nvPr/>
        </p:nvGrpSpPr>
        <p:grpSpPr>
          <a:xfrm>
            <a:off x="5943600" y="2655887"/>
            <a:ext cx="3048000" cy="2678113"/>
            <a:chOff x="2160" y="2544"/>
            <a:chExt cx="1920" cy="1687"/>
          </a:xfrm>
        </p:grpSpPr>
        <p:cxnSp>
          <p:nvCxnSpPr>
            <p:cNvPr id="268" name="Google Shape;268;p25"/>
            <p:cNvCxnSpPr/>
            <p:nvPr/>
          </p:nvCxnSpPr>
          <p:spPr>
            <a:xfrm>
              <a:off x="2736" y="2544"/>
              <a:ext cx="0" cy="1152"/>
            </a:xfrm>
            <a:prstGeom prst="straightConnector1">
              <a:avLst/>
            </a:prstGeom>
            <a:noFill/>
            <a:ln cap="flat" cmpd="sng" w="9525">
              <a:solidFill>
                <a:schemeClr val="lt1"/>
              </a:solidFill>
              <a:prstDash val="solid"/>
              <a:round/>
              <a:headEnd len="med" w="med" type="none"/>
              <a:tailEnd len="med" w="med" type="none"/>
            </a:ln>
          </p:spPr>
        </p:cxnSp>
        <p:cxnSp>
          <p:nvCxnSpPr>
            <p:cNvPr id="269" name="Google Shape;269;p25"/>
            <p:cNvCxnSpPr/>
            <p:nvPr/>
          </p:nvCxnSpPr>
          <p:spPr>
            <a:xfrm>
              <a:off x="2736" y="3696"/>
              <a:ext cx="1344" cy="0"/>
            </a:xfrm>
            <a:prstGeom prst="straightConnector1">
              <a:avLst/>
            </a:prstGeom>
            <a:noFill/>
            <a:ln cap="flat" cmpd="sng" w="9525">
              <a:solidFill>
                <a:schemeClr val="lt1"/>
              </a:solidFill>
              <a:prstDash val="solid"/>
              <a:round/>
              <a:headEnd len="med" w="med" type="none"/>
              <a:tailEnd len="med" w="med" type="none"/>
            </a:ln>
          </p:spPr>
        </p:cxnSp>
        <p:sp>
          <p:nvSpPr>
            <p:cNvPr id="270" name="Google Shape;270;p25"/>
            <p:cNvSpPr/>
            <p:nvPr/>
          </p:nvSpPr>
          <p:spPr>
            <a:xfrm>
              <a:off x="2226" y="3696"/>
              <a:ext cx="510" cy="535"/>
            </a:xfrm>
            <a:custGeom>
              <a:rect b="b" l="l" r="r" t="t"/>
              <a:pathLst>
                <a:path extrusionOk="0" h="535" w="510">
                  <a:moveTo>
                    <a:pt x="510" y="0"/>
                  </a:moveTo>
                  <a:lnTo>
                    <a:pt x="0" y="535"/>
                  </a:lnTo>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25"/>
            <p:cNvSpPr/>
            <p:nvPr/>
          </p:nvSpPr>
          <p:spPr>
            <a:xfrm>
              <a:off x="3264" y="2880"/>
              <a:ext cx="96" cy="96"/>
            </a:xfrm>
            <a:prstGeom prst="octagon">
              <a:avLst>
                <a:gd fmla="val 29287"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25"/>
            <p:cNvSpPr/>
            <p:nvPr/>
          </p:nvSpPr>
          <p:spPr>
            <a:xfrm>
              <a:off x="3408" y="2880"/>
              <a:ext cx="96" cy="96"/>
            </a:xfrm>
            <a:prstGeom prst="octagon">
              <a:avLst>
                <a:gd fmla="val 29287"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25"/>
            <p:cNvSpPr/>
            <p:nvPr/>
          </p:nvSpPr>
          <p:spPr>
            <a:xfrm>
              <a:off x="3360" y="2736"/>
              <a:ext cx="96" cy="96"/>
            </a:xfrm>
            <a:prstGeom prst="octagon">
              <a:avLst>
                <a:gd fmla="val 29287"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5"/>
            <p:cNvSpPr/>
            <p:nvPr/>
          </p:nvSpPr>
          <p:spPr>
            <a:xfrm>
              <a:off x="3360" y="3024"/>
              <a:ext cx="96" cy="96"/>
            </a:xfrm>
            <a:prstGeom prst="octagon">
              <a:avLst>
                <a:gd fmla="val 29287"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25"/>
            <p:cNvSpPr/>
            <p:nvPr/>
          </p:nvSpPr>
          <p:spPr>
            <a:xfrm>
              <a:off x="3600" y="2880"/>
              <a:ext cx="96" cy="96"/>
            </a:xfrm>
            <a:prstGeom prst="octagon">
              <a:avLst>
                <a:gd fmla="val 29287"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5"/>
            <p:cNvSpPr/>
            <p:nvPr/>
          </p:nvSpPr>
          <p:spPr>
            <a:xfrm>
              <a:off x="3504" y="2784"/>
              <a:ext cx="96" cy="96"/>
            </a:xfrm>
            <a:prstGeom prst="octagon">
              <a:avLst>
                <a:gd fmla="val 29287"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25"/>
            <p:cNvSpPr/>
            <p:nvPr/>
          </p:nvSpPr>
          <p:spPr>
            <a:xfrm>
              <a:off x="3168" y="2736"/>
              <a:ext cx="96" cy="96"/>
            </a:xfrm>
            <a:prstGeom prst="octagon">
              <a:avLst>
                <a:gd fmla="val 29287"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5"/>
            <p:cNvSpPr/>
            <p:nvPr/>
          </p:nvSpPr>
          <p:spPr>
            <a:xfrm>
              <a:off x="3504" y="2976"/>
              <a:ext cx="96" cy="96"/>
            </a:xfrm>
            <a:prstGeom prst="octagon">
              <a:avLst>
                <a:gd fmla="val 29287"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5"/>
            <p:cNvSpPr/>
            <p:nvPr/>
          </p:nvSpPr>
          <p:spPr>
            <a:xfrm>
              <a:off x="3168" y="2976"/>
              <a:ext cx="96" cy="96"/>
            </a:xfrm>
            <a:prstGeom prst="octagon">
              <a:avLst>
                <a:gd fmla="val 29287"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5"/>
            <p:cNvSpPr/>
            <p:nvPr/>
          </p:nvSpPr>
          <p:spPr>
            <a:xfrm>
              <a:off x="2160" y="3264"/>
              <a:ext cx="96" cy="96"/>
            </a:xfrm>
            <a:prstGeom prst="octagon">
              <a:avLst>
                <a:gd fmla="val 29287" name="adj"/>
              </a:avLst>
            </a:prstGeom>
            <a:solidFill>
              <a:srgbClr val="FF006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25"/>
            <p:cNvSpPr/>
            <p:nvPr/>
          </p:nvSpPr>
          <p:spPr>
            <a:xfrm>
              <a:off x="2304" y="3312"/>
              <a:ext cx="96" cy="96"/>
            </a:xfrm>
            <a:prstGeom prst="octagon">
              <a:avLst>
                <a:gd fmla="val 29287" name="adj"/>
              </a:avLst>
            </a:prstGeom>
            <a:solidFill>
              <a:srgbClr val="FF006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25"/>
            <p:cNvSpPr/>
            <p:nvPr/>
          </p:nvSpPr>
          <p:spPr>
            <a:xfrm>
              <a:off x="2304" y="3456"/>
              <a:ext cx="96" cy="96"/>
            </a:xfrm>
            <a:prstGeom prst="octagon">
              <a:avLst>
                <a:gd fmla="val 29287" name="adj"/>
              </a:avLst>
            </a:prstGeom>
            <a:solidFill>
              <a:srgbClr val="FF006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25"/>
            <p:cNvSpPr/>
            <p:nvPr/>
          </p:nvSpPr>
          <p:spPr>
            <a:xfrm>
              <a:off x="2448" y="3312"/>
              <a:ext cx="96" cy="96"/>
            </a:xfrm>
            <a:prstGeom prst="octagon">
              <a:avLst>
                <a:gd fmla="val 29287" name="adj"/>
              </a:avLst>
            </a:prstGeom>
            <a:solidFill>
              <a:srgbClr val="FF006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25"/>
            <p:cNvSpPr/>
            <p:nvPr/>
          </p:nvSpPr>
          <p:spPr>
            <a:xfrm>
              <a:off x="2352" y="3168"/>
              <a:ext cx="96" cy="96"/>
            </a:xfrm>
            <a:prstGeom prst="octagon">
              <a:avLst>
                <a:gd fmla="val 29287" name="adj"/>
              </a:avLst>
            </a:prstGeom>
            <a:solidFill>
              <a:srgbClr val="FF006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25"/>
            <p:cNvSpPr/>
            <p:nvPr/>
          </p:nvSpPr>
          <p:spPr>
            <a:xfrm>
              <a:off x="2448" y="3456"/>
              <a:ext cx="96" cy="96"/>
            </a:xfrm>
            <a:prstGeom prst="octagon">
              <a:avLst>
                <a:gd fmla="val 29287" name="adj"/>
              </a:avLst>
            </a:prstGeom>
            <a:solidFill>
              <a:srgbClr val="FF006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25"/>
            <p:cNvSpPr/>
            <p:nvPr/>
          </p:nvSpPr>
          <p:spPr>
            <a:xfrm>
              <a:off x="2160" y="3408"/>
              <a:ext cx="96" cy="96"/>
            </a:xfrm>
            <a:prstGeom prst="octagon">
              <a:avLst>
                <a:gd fmla="val 29287" name="adj"/>
              </a:avLst>
            </a:prstGeom>
            <a:solidFill>
              <a:srgbClr val="FF006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25"/>
            <p:cNvSpPr/>
            <p:nvPr/>
          </p:nvSpPr>
          <p:spPr>
            <a:xfrm>
              <a:off x="3504" y="3552"/>
              <a:ext cx="96" cy="96"/>
            </a:xfrm>
            <a:prstGeom prst="octagon">
              <a:avLst>
                <a:gd fmla="val 29287" name="adj"/>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25"/>
            <p:cNvSpPr/>
            <p:nvPr/>
          </p:nvSpPr>
          <p:spPr>
            <a:xfrm>
              <a:off x="3792" y="3600"/>
              <a:ext cx="96" cy="96"/>
            </a:xfrm>
            <a:prstGeom prst="octagon">
              <a:avLst>
                <a:gd fmla="val 29287" name="adj"/>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25"/>
            <p:cNvSpPr/>
            <p:nvPr/>
          </p:nvSpPr>
          <p:spPr>
            <a:xfrm>
              <a:off x="3648" y="3696"/>
              <a:ext cx="96" cy="96"/>
            </a:xfrm>
            <a:prstGeom prst="octagon">
              <a:avLst>
                <a:gd fmla="val 29287" name="adj"/>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25"/>
            <p:cNvSpPr/>
            <p:nvPr/>
          </p:nvSpPr>
          <p:spPr>
            <a:xfrm>
              <a:off x="3504" y="3792"/>
              <a:ext cx="96" cy="96"/>
            </a:xfrm>
            <a:prstGeom prst="octagon">
              <a:avLst>
                <a:gd fmla="val 29287" name="adj"/>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25"/>
            <p:cNvSpPr/>
            <p:nvPr/>
          </p:nvSpPr>
          <p:spPr>
            <a:xfrm>
              <a:off x="3696" y="3792"/>
              <a:ext cx="96" cy="96"/>
            </a:xfrm>
            <a:prstGeom prst="octagon">
              <a:avLst>
                <a:gd fmla="val 29287" name="adj"/>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25"/>
            <p:cNvSpPr/>
            <p:nvPr/>
          </p:nvSpPr>
          <p:spPr>
            <a:xfrm flipH="1" rot="10800000">
              <a:off x="3504" y="3648"/>
              <a:ext cx="96" cy="96"/>
            </a:xfrm>
            <a:prstGeom prst="octagon">
              <a:avLst>
                <a:gd fmla="val 29287" name="adj"/>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25"/>
            <p:cNvSpPr/>
            <p:nvPr/>
          </p:nvSpPr>
          <p:spPr>
            <a:xfrm>
              <a:off x="3696" y="3504"/>
              <a:ext cx="96" cy="96"/>
            </a:xfrm>
            <a:prstGeom prst="octagon">
              <a:avLst>
                <a:gd fmla="val 29287" name="adj"/>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4" name="Google Shape;294;p25"/>
          <p:cNvSpPr txBox="1"/>
          <p:nvPr/>
        </p:nvSpPr>
        <p:spPr>
          <a:xfrm>
            <a:off x="6044682" y="1757362"/>
            <a:ext cx="2864887" cy="830997"/>
          </a:xfrm>
          <a:prstGeom prst="rect">
            <a:avLst/>
          </a:prstGeom>
          <a:solidFill>
            <a:schemeClr val="lt1"/>
          </a:solidFill>
          <a:ln cap="flat" cmpd="sng" w="9525">
            <a:solidFill>
              <a:srgbClr val="E36C09"/>
            </a:solidFill>
            <a:prstDash val="solid"/>
            <a:round/>
            <a:headEnd len="sm" w="sm" type="none"/>
            <a:tailEnd len="sm" w="sm" type="none"/>
          </a:ln>
          <a:effectLst>
            <a:outerShdw blurRad="63500" rotWithShape="0" algn="ctr" dir="2700000" dist="107763">
              <a:schemeClr val="dk2">
                <a:alpha val="74901"/>
              </a:scheme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a:solidFill>
                  <a:schemeClr val="dk1"/>
                </a:solidFill>
                <a:latin typeface="Times New Roman"/>
                <a:ea typeface="Times New Roman"/>
                <a:cs typeface="Times New Roman"/>
                <a:sym typeface="Times New Roman"/>
              </a:rPr>
              <a:t>Intra cluster distances</a:t>
            </a:r>
            <a:endParaRPr/>
          </a:p>
          <a:p>
            <a:pPr indent="0" lvl="0" marL="0" marR="0" rtl="0" algn="ctr">
              <a:spcBef>
                <a:spcPts val="0"/>
              </a:spcBef>
              <a:spcAft>
                <a:spcPts val="0"/>
              </a:spcAft>
              <a:buNone/>
            </a:pPr>
            <a:r>
              <a:rPr b="0" lang="en-US" sz="2400">
                <a:solidFill>
                  <a:schemeClr val="dk1"/>
                </a:solidFill>
                <a:latin typeface="Times New Roman"/>
                <a:ea typeface="Times New Roman"/>
                <a:cs typeface="Times New Roman"/>
                <a:sym typeface="Times New Roman"/>
              </a:rPr>
              <a:t>are minimized</a:t>
            </a:r>
            <a:endParaRPr/>
          </a:p>
        </p:txBody>
      </p:sp>
      <p:sp>
        <p:nvSpPr>
          <p:cNvPr id="295" name="Google Shape;295;p25"/>
          <p:cNvSpPr txBox="1"/>
          <p:nvPr/>
        </p:nvSpPr>
        <p:spPr>
          <a:xfrm>
            <a:off x="6075176" y="5033962"/>
            <a:ext cx="2864887" cy="830997"/>
          </a:xfrm>
          <a:prstGeom prst="rect">
            <a:avLst/>
          </a:prstGeom>
          <a:solidFill>
            <a:schemeClr val="lt1"/>
          </a:solidFill>
          <a:ln cap="flat" cmpd="sng" w="9525">
            <a:solidFill>
              <a:srgbClr val="E36C09"/>
            </a:solidFill>
            <a:prstDash val="solid"/>
            <a:round/>
            <a:headEnd len="sm" w="sm" type="none"/>
            <a:tailEnd len="sm" w="sm" type="none"/>
          </a:ln>
          <a:effectLst>
            <a:outerShdw blurRad="63500" rotWithShape="0" algn="ctr" dir="2700000" dist="107763">
              <a:schemeClr val="dk2">
                <a:alpha val="74901"/>
              </a:scheme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400">
                <a:solidFill>
                  <a:schemeClr val="dk1"/>
                </a:solidFill>
                <a:latin typeface="Times New Roman"/>
                <a:ea typeface="Times New Roman"/>
                <a:cs typeface="Times New Roman"/>
                <a:sym typeface="Times New Roman"/>
              </a:rPr>
              <a:t>Inter cluster distances</a:t>
            </a:r>
            <a:endParaRPr/>
          </a:p>
          <a:p>
            <a:pPr indent="0" lvl="0" marL="0" marR="0" rtl="0" algn="ctr">
              <a:spcBef>
                <a:spcPts val="0"/>
              </a:spcBef>
              <a:spcAft>
                <a:spcPts val="0"/>
              </a:spcAft>
              <a:buNone/>
            </a:pPr>
            <a:r>
              <a:rPr b="0" lang="en-US" sz="2400">
                <a:solidFill>
                  <a:schemeClr val="dk1"/>
                </a:solidFill>
                <a:latin typeface="Times New Roman"/>
                <a:ea typeface="Times New Roman"/>
                <a:cs typeface="Times New Roman"/>
                <a:sym typeface="Times New Roman"/>
              </a:rPr>
              <a:t>are maximized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SIMILARITY MEASURES FOR CLUSTERING</a:t>
            </a:r>
            <a:endParaRPr/>
          </a:p>
        </p:txBody>
      </p:sp>
      <p:sp>
        <p:nvSpPr>
          <p:cNvPr id="302" name="Google Shape;302;p26"/>
          <p:cNvSpPr txBox="1"/>
          <p:nvPr>
            <p:ph idx="1" type="body"/>
          </p:nvPr>
        </p:nvSpPr>
        <p:spPr>
          <a:xfrm>
            <a:off x="457200" y="1600200"/>
            <a:ext cx="8229600" cy="434339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F3F3F"/>
              </a:buClr>
              <a:buSzPts val="2800"/>
              <a:buNone/>
            </a:pPr>
            <a:r>
              <a:rPr lang="en-US"/>
              <a:t>Similarity Measures:</a:t>
            </a:r>
            <a:endParaRPr/>
          </a:p>
          <a:p>
            <a:pPr indent="0" lvl="1" marL="457200" rtl="0" algn="l">
              <a:lnSpc>
                <a:spcPct val="90000"/>
              </a:lnSpc>
              <a:spcBef>
                <a:spcPts val="480"/>
              </a:spcBef>
              <a:spcAft>
                <a:spcPts val="0"/>
              </a:spcAft>
              <a:buClr>
                <a:srgbClr val="3F3F3F"/>
              </a:buClr>
              <a:buSzPts val="2400"/>
              <a:buNone/>
            </a:pPr>
            <a:r>
              <a:rPr lang="en-US"/>
              <a:t>Euclidean Distance if attributes are continuous.</a:t>
            </a:r>
            <a:endParaRPr/>
          </a:p>
          <a:p>
            <a:pPr indent="0" lvl="1" marL="457200" rtl="0" algn="l">
              <a:lnSpc>
                <a:spcPct val="90000"/>
              </a:lnSpc>
              <a:spcBef>
                <a:spcPts val="480"/>
              </a:spcBef>
              <a:spcAft>
                <a:spcPts val="0"/>
              </a:spcAft>
              <a:buClr>
                <a:srgbClr val="3F3F3F"/>
              </a:buClr>
              <a:buSzPts val="2400"/>
              <a:buNone/>
            </a:pPr>
            <a:r>
              <a:t/>
            </a:r>
            <a:endParaRPr/>
          </a:p>
          <a:p>
            <a:pPr indent="0" lvl="1" marL="457200" rtl="0" algn="l">
              <a:lnSpc>
                <a:spcPct val="90000"/>
              </a:lnSpc>
              <a:spcBef>
                <a:spcPts val="480"/>
              </a:spcBef>
              <a:spcAft>
                <a:spcPts val="0"/>
              </a:spcAft>
              <a:buClr>
                <a:srgbClr val="3F3F3F"/>
              </a:buClr>
              <a:buSzPts val="2400"/>
              <a:buNone/>
            </a:pPr>
            <a:r>
              <a:t/>
            </a:r>
            <a:endParaRPr/>
          </a:p>
          <a:p>
            <a:pPr indent="0" lvl="1" marL="457200" rtl="0" algn="l">
              <a:lnSpc>
                <a:spcPct val="90000"/>
              </a:lnSpc>
              <a:spcBef>
                <a:spcPts val="480"/>
              </a:spcBef>
              <a:spcAft>
                <a:spcPts val="0"/>
              </a:spcAft>
              <a:buClr>
                <a:srgbClr val="3F3F3F"/>
              </a:buClr>
              <a:buSzPts val="2400"/>
              <a:buNone/>
            </a:pPr>
            <a:r>
              <a:t/>
            </a:r>
            <a:endParaRPr/>
          </a:p>
          <a:p>
            <a:pPr indent="0" lvl="1" marL="457200" rtl="0" algn="l">
              <a:lnSpc>
                <a:spcPct val="90000"/>
              </a:lnSpc>
              <a:spcBef>
                <a:spcPts val="480"/>
              </a:spcBef>
              <a:spcAft>
                <a:spcPts val="0"/>
              </a:spcAft>
              <a:buClr>
                <a:srgbClr val="3F3F3F"/>
              </a:buClr>
              <a:buSzPts val="2400"/>
              <a:buNone/>
            </a:pPr>
            <a:r>
              <a:rPr lang="en-US"/>
              <a:t>Cosine similarity in some text mining applications.</a:t>
            </a:r>
            <a:endParaRPr/>
          </a:p>
          <a:p>
            <a:pPr indent="0" lvl="1" marL="457200" rtl="0" algn="l">
              <a:lnSpc>
                <a:spcPct val="90000"/>
              </a:lnSpc>
              <a:spcBef>
                <a:spcPts val="480"/>
              </a:spcBef>
              <a:spcAft>
                <a:spcPts val="0"/>
              </a:spcAft>
              <a:buClr>
                <a:srgbClr val="3F3F3F"/>
              </a:buClr>
              <a:buSzPts val="2400"/>
              <a:buNone/>
            </a:pPr>
            <a:r>
              <a:t/>
            </a:r>
            <a:endParaRPr/>
          </a:p>
          <a:p>
            <a:pPr indent="0" lvl="1" marL="457200" rtl="0" algn="l">
              <a:lnSpc>
                <a:spcPct val="90000"/>
              </a:lnSpc>
              <a:spcBef>
                <a:spcPts val="480"/>
              </a:spcBef>
              <a:spcAft>
                <a:spcPts val="0"/>
              </a:spcAft>
              <a:buClr>
                <a:srgbClr val="3F3F3F"/>
              </a:buClr>
              <a:buSzPts val="2400"/>
              <a:buNone/>
            </a:pPr>
            <a:r>
              <a:t/>
            </a:r>
            <a:endParaRPr/>
          </a:p>
          <a:p>
            <a:pPr indent="0" lvl="1" marL="457200" rtl="0" algn="l">
              <a:lnSpc>
                <a:spcPct val="90000"/>
              </a:lnSpc>
              <a:spcBef>
                <a:spcPts val="480"/>
              </a:spcBef>
              <a:spcAft>
                <a:spcPts val="0"/>
              </a:spcAft>
              <a:buClr>
                <a:srgbClr val="3F3F3F"/>
              </a:buClr>
              <a:buSzPts val="2400"/>
              <a:buNone/>
            </a:pPr>
            <a:r>
              <a:t/>
            </a:r>
            <a:endParaRPr/>
          </a:p>
          <a:p>
            <a:pPr indent="0" lvl="1" marL="457200" rtl="0" algn="l">
              <a:lnSpc>
                <a:spcPct val="90000"/>
              </a:lnSpc>
              <a:spcBef>
                <a:spcPts val="480"/>
              </a:spcBef>
              <a:spcAft>
                <a:spcPts val="0"/>
              </a:spcAft>
              <a:buClr>
                <a:srgbClr val="3F3F3F"/>
              </a:buClr>
              <a:buSzPts val="2400"/>
              <a:buNone/>
            </a:pPr>
            <a:r>
              <a:rPr lang="en-US"/>
              <a:t>Other Problem-specific Measures.</a:t>
            </a:r>
            <a:endParaRPr/>
          </a:p>
        </p:txBody>
      </p:sp>
      <p:pic>
        <p:nvPicPr>
          <p:cNvPr id="303" name="Google Shape;303;p26"/>
          <p:cNvPicPr preferRelativeResize="0"/>
          <p:nvPr/>
        </p:nvPicPr>
        <p:blipFill rotWithShape="1">
          <a:blip r:embed="rId3">
            <a:alphaModFix/>
          </a:blip>
          <a:srcRect b="0" l="0" r="0" t="0"/>
          <a:stretch/>
        </p:blipFill>
        <p:spPr>
          <a:xfrm>
            <a:off x="2971800" y="2506377"/>
            <a:ext cx="2755900" cy="914400"/>
          </a:xfrm>
          <a:prstGeom prst="rect">
            <a:avLst/>
          </a:prstGeom>
          <a:noFill/>
          <a:ln>
            <a:noFill/>
          </a:ln>
        </p:spPr>
      </p:pic>
      <p:pic>
        <p:nvPicPr>
          <p:cNvPr id="304" name="Google Shape;304;p26"/>
          <p:cNvPicPr preferRelativeResize="0"/>
          <p:nvPr/>
        </p:nvPicPr>
        <p:blipFill rotWithShape="1">
          <a:blip r:embed="rId4">
            <a:alphaModFix/>
          </a:blip>
          <a:srcRect b="0" l="0" r="0" t="0"/>
          <a:stretch/>
        </p:blipFill>
        <p:spPr>
          <a:xfrm>
            <a:off x="2057400" y="4267200"/>
            <a:ext cx="4889500" cy="67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CLUSTERING APPLICATION 1</a:t>
            </a:r>
            <a:endParaRPr/>
          </a:p>
        </p:txBody>
      </p:sp>
      <p:sp>
        <p:nvSpPr>
          <p:cNvPr id="310" name="Google Shape;310;p27"/>
          <p:cNvSpPr txBox="1"/>
          <p:nvPr>
            <p:ph idx="1" type="body"/>
          </p:nvPr>
        </p:nvSpPr>
        <p:spPr>
          <a:xfrm>
            <a:off x="457200" y="1600200"/>
            <a:ext cx="8229600" cy="5257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Market / Customer segmentation: </a:t>
            </a:r>
            <a:endParaRPr/>
          </a:p>
          <a:p>
            <a:pPr indent="0" lvl="1" marL="457200" rtl="0" algn="l">
              <a:spcBef>
                <a:spcPts val="480"/>
              </a:spcBef>
              <a:spcAft>
                <a:spcPts val="0"/>
              </a:spcAft>
              <a:buClr>
                <a:srgbClr val="3F3F3F"/>
              </a:buClr>
              <a:buSzPts val="2400"/>
              <a:buNone/>
            </a:pPr>
            <a:r>
              <a:rPr lang="en-US"/>
              <a:t>Goal: to find the “subgroups” among a large customer base. </a:t>
            </a:r>
            <a:endParaRPr/>
          </a:p>
          <a:p>
            <a:pPr indent="0" lvl="1" marL="457200" rtl="0" algn="l">
              <a:spcBef>
                <a:spcPts val="480"/>
              </a:spcBef>
              <a:spcAft>
                <a:spcPts val="0"/>
              </a:spcAft>
              <a:buClr>
                <a:srgbClr val="3F3F3F"/>
              </a:buClr>
              <a:buSzPts val="2400"/>
              <a:buNone/>
            </a:pPr>
            <a:r>
              <a:rPr lang="en-US"/>
              <a:t>Approach: </a:t>
            </a:r>
            <a:endParaRPr/>
          </a:p>
          <a:p>
            <a:pPr indent="0" lvl="2" marL="914400" rtl="0" algn="l">
              <a:spcBef>
                <a:spcPts val="400"/>
              </a:spcBef>
              <a:spcAft>
                <a:spcPts val="0"/>
              </a:spcAft>
              <a:buClr>
                <a:srgbClr val="3F3F3F"/>
              </a:buClr>
              <a:buSzPts val="2000"/>
              <a:buNone/>
            </a:pPr>
            <a:r>
              <a:rPr lang="en-US"/>
              <a:t>collect some “attributes” about the customers, like their age, income, favorite brands, etc.</a:t>
            </a:r>
            <a:endParaRPr/>
          </a:p>
          <a:p>
            <a:pPr indent="0" lvl="2" marL="914400" rtl="0" algn="l">
              <a:spcBef>
                <a:spcPts val="400"/>
              </a:spcBef>
              <a:spcAft>
                <a:spcPts val="0"/>
              </a:spcAft>
              <a:buClr>
                <a:srgbClr val="3F3F3F"/>
              </a:buClr>
              <a:buSzPts val="2000"/>
              <a:buNone/>
            </a:pPr>
            <a:r>
              <a:rPr lang="en-US"/>
              <a:t>Calculate the “similarity” between the customers</a:t>
            </a:r>
            <a:endParaRPr/>
          </a:p>
          <a:p>
            <a:pPr indent="0" lvl="2" marL="914400" rtl="0" algn="l">
              <a:spcBef>
                <a:spcPts val="400"/>
              </a:spcBef>
              <a:spcAft>
                <a:spcPts val="0"/>
              </a:spcAft>
              <a:buClr>
                <a:srgbClr val="3F3F3F"/>
              </a:buClr>
              <a:buSzPts val="2000"/>
              <a:buNone/>
            </a:pPr>
            <a:r>
              <a:rPr lang="en-US"/>
              <a:t>“cluster” similar customers together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WHAT DOES A CLUSTER MEAN?</a:t>
            </a:r>
            <a:endParaRPr/>
          </a:p>
        </p:txBody>
      </p:sp>
      <p:sp>
        <p:nvSpPr>
          <p:cNvPr id="316" name="Google Shape;316;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rgbClr val="3F3F3F"/>
              </a:buClr>
              <a:buSzPts val="2800"/>
              <a:buNone/>
            </a:pPr>
            <a:r>
              <a:rPr lang="en-US"/>
              <a:t>Although clustering algorithm can group/cluster similar customers together, it </a:t>
            </a:r>
            <a:r>
              <a:rPr lang="en-US" u="sng"/>
              <a:t>does not tell us what each cluster means. </a:t>
            </a:r>
            <a:endParaRPr/>
          </a:p>
          <a:p>
            <a:pPr indent="0" lvl="0" marL="0" rtl="0" algn="l">
              <a:lnSpc>
                <a:spcPct val="110000"/>
              </a:lnSpc>
              <a:spcBef>
                <a:spcPts val="560"/>
              </a:spcBef>
              <a:spcAft>
                <a:spcPts val="0"/>
              </a:spcAft>
              <a:buClr>
                <a:srgbClr val="3F3F3F"/>
              </a:buClr>
              <a:buSzPts val="2800"/>
              <a:buNone/>
            </a:pPr>
            <a:r>
              <a:t/>
            </a:r>
            <a:endParaRPr u="sng"/>
          </a:p>
          <a:p>
            <a:pPr indent="0" lvl="0" marL="0" rtl="0" algn="l">
              <a:lnSpc>
                <a:spcPct val="110000"/>
              </a:lnSpc>
              <a:spcBef>
                <a:spcPts val="560"/>
              </a:spcBef>
              <a:spcAft>
                <a:spcPts val="0"/>
              </a:spcAft>
              <a:buClr>
                <a:srgbClr val="3F3F3F"/>
              </a:buClr>
              <a:buSzPts val="2800"/>
              <a:buNone/>
            </a:pPr>
            <a:r>
              <a:rPr lang="en-US"/>
              <a:t>Data analysts need to understand and interpret the meaning of clusters, e.g. one cluster may be interpreted as “tree huggers”, or “ money savers”, “luxury fans”, etc.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9"/>
          <p:cNvPicPr preferRelativeResize="0"/>
          <p:nvPr/>
        </p:nvPicPr>
        <p:blipFill rotWithShape="1">
          <a:blip r:embed="rId3">
            <a:alphaModFix/>
          </a:blip>
          <a:srcRect b="0" l="0" r="0" t="0"/>
          <a:stretch/>
        </p:blipFill>
        <p:spPr>
          <a:xfrm>
            <a:off x="763096" y="1447800"/>
            <a:ext cx="7617807" cy="4115110"/>
          </a:xfrm>
          <a:prstGeom prst="rect">
            <a:avLst/>
          </a:prstGeom>
          <a:noFill/>
          <a:ln>
            <a:noFill/>
          </a:ln>
        </p:spPr>
      </p:pic>
      <p:sp>
        <p:nvSpPr>
          <p:cNvPr id="322" name="Google Shape;322;p29"/>
          <p:cNvSpPr txBox="1"/>
          <p:nvPr/>
        </p:nvSpPr>
        <p:spPr>
          <a:xfrm>
            <a:off x="457200" y="274638"/>
            <a:ext cx="8229600" cy="8683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F3F3F"/>
              </a:buClr>
              <a:buSzPts val="4000"/>
              <a:buFont typeface="Avenir"/>
              <a:buNone/>
            </a:pPr>
            <a:r>
              <a:rPr lang="en-US" sz="4000">
                <a:solidFill>
                  <a:srgbClr val="3F3F3F"/>
                </a:solidFill>
                <a:latin typeface="Avenir"/>
                <a:ea typeface="Avenir"/>
                <a:cs typeface="Avenir"/>
                <a:sym typeface="Avenir"/>
              </a:rPr>
              <a:t>WHAT DOES A CLUSTER MEAN?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b="0" l="0" r="0" t="0"/>
          <a:stretch/>
        </p:blipFill>
        <p:spPr>
          <a:xfrm>
            <a:off x="1371600" y="4367"/>
            <a:ext cx="5943600" cy="4728610"/>
          </a:xfrm>
          <a:prstGeom prst="rect">
            <a:avLst/>
          </a:prstGeom>
          <a:noFill/>
          <a:ln>
            <a:noFill/>
          </a:ln>
        </p:spPr>
      </p:pic>
      <p:pic>
        <p:nvPicPr>
          <p:cNvPr id="111" name="Google Shape;111;p3"/>
          <p:cNvPicPr preferRelativeResize="0"/>
          <p:nvPr/>
        </p:nvPicPr>
        <p:blipFill rotWithShape="1">
          <a:blip r:embed="rId4">
            <a:alphaModFix/>
          </a:blip>
          <a:srcRect b="0" l="0" r="0" t="0"/>
          <a:stretch/>
        </p:blipFill>
        <p:spPr>
          <a:xfrm>
            <a:off x="1485900" y="5029200"/>
            <a:ext cx="5715000" cy="177423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0"/>
          <p:cNvPicPr preferRelativeResize="0"/>
          <p:nvPr/>
        </p:nvPicPr>
        <p:blipFill rotWithShape="1">
          <a:blip r:embed="rId3">
            <a:alphaModFix/>
          </a:blip>
          <a:srcRect b="0" l="0" r="0" t="0"/>
          <a:stretch/>
        </p:blipFill>
        <p:spPr>
          <a:xfrm>
            <a:off x="1191693" y="533400"/>
            <a:ext cx="6760613" cy="541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Screen shot 2011-11-16 at 1.26.37 PM.png" id="332" name="Google Shape;332;p31"/>
          <p:cNvPicPr preferRelativeResize="0"/>
          <p:nvPr/>
        </p:nvPicPr>
        <p:blipFill rotWithShape="1">
          <a:blip r:embed="rId3">
            <a:alphaModFix/>
          </a:blip>
          <a:srcRect b="0" l="0" r="0" t="0"/>
          <a:stretch/>
        </p:blipFill>
        <p:spPr>
          <a:xfrm>
            <a:off x="2209800" y="304800"/>
            <a:ext cx="4955043" cy="5867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descr="Screen shot 2011-11-16 at 1.26.49 PM.png" id="337" name="Google Shape;337;p32"/>
          <p:cNvPicPr preferRelativeResize="0"/>
          <p:nvPr/>
        </p:nvPicPr>
        <p:blipFill rotWithShape="1">
          <a:blip r:embed="rId3">
            <a:alphaModFix/>
          </a:blip>
          <a:srcRect b="0" l="0" r="0" t="0"/>
          <a:stretch/>
        </p:blipFill>
        <p:spPr>
          <a:xfrm>
            <a:off x="2209800" y="457200"/>
            <a:ext cx="4783046" cy="579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Screen shot 2011-11-16 at 1.27.04 PM.png" id="342" name="Google Shape;342;p33"/>
          <p:cNvPicPr preferRelativeResize="0"/>
          <p:nvPr/>
        </p:nvPicPr>
        <p:blipFill rotWithShape="1">
          <a:blip r:embed="rId3">
            <a:alphaModFix/>
          </a:blip>
          <a:srcRect b="0" l="0" r="0" t="0"/>
          <a:stretch/>
        </p:blipFill>
        <p:spPr>
          <a:xfrm>
            <a:off x="2133600" y="304800"/>
            <a:ext cx="4998028" cy="5943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DISCUSSION QUESTION</a:t>
            </a:r>
            <a:endParaRPr/>
          </a:p>
        </p:txBody>
      </p:sp>
      <p:sp>
        <p:nvSpPr>
          <p:cNvPr id="348" name="Google Shape;348;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24000"/>
              </a:lnSpc>
              <a:spcBef>
                <a:spcPts val="0"/>
              </a:spcBef>
              <a:spcAft>
                <a:spcPts val="0"/>
              </a:spcAft>
              <a:buClr>
                <a:srgbClr val="3F3F3F"/>
              </a:buClr>
              <a:buSzPts val="2800"/>
              <a:buNone/>
            </a:pPr>
            <a:r>
              <a:rPr lang="en-US"/>
              <a:t>If you were managing a fund-raising campaign: </a:t>
            </a:r>
            <a:r>
              <a:rPr i="1" lang="en-US">
                <a:solidFill>
                  <a:srgbClr val="E36C09"/>
                </a:solidFill>
              </a:rPr>
              <a:t>Would you send the same messaging to each group?</a:t>
            </a:r>
            <a:endParaRPr/>
          </a:p>
          <a:p>
            <a:pPr indent="-342900" lvl="0" marL="342900" rtl="0" algn="l">
              <a:lnSpc>
                <a:spcPct val="124000"/>
              </a:lnSpc>
              <a:spcBef>
                <a:spcPts val="560"/>
              </a:spcBef>
              <a:spcAft>
                <a:spcPts val="0"/>
              </a:spcAft>
              <a:buClr>
                <a:srgbClr val="3F3F3F"/>
              </a:buClr>
              <a:buSzPts val="2800"/>
              <a:buNone/>
            </a:pPr>
            <a:r>
              <a:rPr lang="en-US"/>
              <a:t>Why or why not?</a:t>
            </a:r>
            <a:endParaRPr/>
          </a:p>
          <a:p>
            <a:pPr indent="-342900" lvl="0" marL="342900" rtl="0" algn="l">
              <a:lnSpc>
                <a:spcPct val="124000"/>
              </a:lnSpc>
              <a:spcBef>
                <a:spcPts val="560"/>
              </a:spcBef>
              <a:spcAft>
                <a:spcPts val="0"/>
              </a:spcAft>
              <a:buClr>
                <a:srgbClr val="3F3F3F"/>
              </a:buClr>
              <a:buSzPts val="2800"/>
              <a:buNone/>
            </a:pPr>
            <a:r>
              <a:rPr lang="en-US"/>
              <a:t>If different, how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CLUSTERING: APPLICATION 2</a:t>
            </a:r>
            <a:endParaRPr/>
          </a:p>
        </p:txBody>
      </p:sp>
      <p:sp>
        <p:nvSpPr>
          <p:cNvPr id="354" name="Google Shape;354;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124000"/>
              </a:lnSpc>
              <a:spcBef>
                <a:spcPts val="0"/>
              </a:spcBef>
              <a:spcAft>
                <a:spcPts val="0"/>
              </a:spcAft>
              <a:buClr>
                <a:srgbClr val="3F3F3F"/>
              </a:buClr>
              <a:buSzPts val="2800"/>
              <a:buNone/>
            </a:pPr>
            <a:r>
              <a:rPr lang="en-US"/>
              <a:t>Document Clustering:</a:t>
            </a:r>
            <a:endParaRPr/>
          </a:p>
          <a:p>
            <a:pPr indent="-285750" lvl="1" marL="742950" rtl="0" algn="l">
              <a:lnSpc>
                <a:spcPct val="124000"/>
              </a:lnSpc>
              <a:spcBef>
                <a:spcPts val="480"/>
              </a:spcBef>
              <a:spcAft>
                <a:spcPts val="0"/>
              </a:spcAft>
              <a:buClr>
                <a:srgbClr val="3F3F3F"/>
              </a:buClr>
              <a:buSzPts val="2400"/>
              <a:buNone/>
            </a:pPr>
            <a:r>
              <a:rPr lang="en-US"/>
              <a:t>Goal: To find groups of documents that are similar to each other based on the important terms appearing in them.</a:t>
            </a:r>
            <a:endParaRPr/>
          </a:p>
          <a:p>
            <a:pPr indent="-285750" lvl="1" marL="742950" rtl="0" algn="l">
              <a:lnSpc>
                <a:spcPct val="124000"/>
              </a:lnSpc>
              <a:spcBef>
                <a:spcPts val="480"/>
              </a:spcBef>
              <a:spcAft>
                <a:spcPts val="0"/>
              </a:spcAft>
              <a:buClr>
                <a:srgbClr val="3F3F3F"/>
              </a:buClr>
              <a:buSzPts val="2400"/>
              <a:buNone/>
            </a:pPr>
            <a:r>
              <a:rPr lang="en-US"/>
              <a:t>Approach: To identify frequently occurring terms in each document. Form a similarity measure based on the frequencies of different terms. Use it to cluster.</a:t>
            </a:r>
            <a:endParaRPr/>
          </a:p>
          <a:p>
            <a:pPr indent="-285750" lvl="1" marL="742950" rtl="0" algn="l">
              <a:lnSpc>
                <a:spcPct val="124000"/>
              </a:lnSpc>
              <a:spcBef>
                <a:spcPts val="480"/>
              </a:spcBef>
              <a:spcAft>
                <a:spcPts val="0"/>
              </a:spcAft>
              <a:buClr>
                <a:srgbClr val="3F3F3F"/>
              </a:buClr>
              <a:buSzPts val="2400"/>
              <a:buNone/>
            </a:pPr>
            <a:r>
              <a:rPr lang="en-US"/>
              <a:t>Gain: Search engines can organize search results by document clusters.</a:t>
            </a:r>
            <a:endParaRPr/>
          </a:p>
          <a:p>
            <a:pPr indent="-285750" lvl="1" marL="742950" rtl="0" algn="l">
              <a:lnSpc>
                <a:spcPct val="124000"/>
              </a:lnSpc>
              <a:spcBef>
                <a:spcPts val="400"/>
              </a:spcBef>
              <a:spcAft>
                <a:spcPts val="0"/>
              </a:spcAft>
              <a:buClr>
                <a:srgbClr val="3F3F3F"/>
              </a:buClr>
              <a:buSzPts val="2000"/>
              <a:buNone/>
            </a:pPr>
            <a:r>
              <a:rPr lang="en-US" sz="2000" u="sng">
                <a:solidFill>
                  <a:schemeClr val="hlink"/>
                </a:solidFill>
                <a:hlinkClick r:id="rId3"/>
              </a:rPr>
              <a:t>https://news.google.com/</a:t>
            </a:r>
            <a:r>
              <a:rPr lang="en-US" sz="2000"/>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SEARCH ENGINE BASED ON DOCUMENT CLUSTERING</a:t>
            </a:r>
            <a:endParaRPr/>
          </a:p>
        </p:txBody>
      </p:sp>
      <p:sp>
        <p:nvSpPr>
          <p:cNvPr id="360" name="Google Shape;360;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u="sng">
                <a:solidFill>
                  <a:schemeClr val="hlink"/>
                </a:solidFill>
                <a:hlinkClick r:id="rId3"/>
              </a:rPr>
              <a:t>http://search.carrot2.org/</a:t>
            </a:r>
            <a:endParaRPr/>
          </a:p>
          <a:p>
            <a:pPr indent="0" lvl="0" marL="0" rtl="0" algn="l">
              <a:spcBef>
                <a:spcPts val="560"/>
              </a:spcBef>
              <a:spcAft>
                <a:spcPts val="0"/>
              </a:spcAft>
              <a:buClr>
                <a:srgbClr val="3F3F3F"/>
              </a:buClr>
              <a:buSzPts val="2800"/>
              <a:buNone/>
            </a:pPr>
            <a:r>
              <a:t/>
            </a:r>
            <a:endParaRPr/>
          </a:p>
          <a:p>
            <a:pPr indent="0" lvl="0" marL="0" rtl="0" algn="l">
              <a:spcBef>
                <a:spcPts val="560"/>
              </a:spcBef>
              <a:spcAft>
                <a:spcPts val="0"/>
              </a:spcAft>
              <a:buClr>
                <a:srgbClr val="3F3F3F"/>
              </a:buClr>
              <a:buSzPts val="2800"/>
              <a:buNone/>
            </a:pPr>
            <a:r>
              <a:rPr lang="en-US"/>
              <a:t>Search “Amazon” and see the returned results organized into clusters with labels</a:t>
            </a:r>
            <a:endParaRPr/>
          </a:p>
          <a:p>
            <a:pPr indent="0" lvl="0" marL="0" rtl="0" algn="l">
              <a:spcBef>
                <a:spcPts val="560"/>
              </a:spcBef>
              <a:spcAft>
                <a:spcPts val="0"/>
              </a:spcAft>
              <a:buClr>
                <a:srgbClr val="3F3F3F"/>
              </a:buClr>
              <a:buSzPts val="2800"/>
              <a:buNone/>
            </a:pPr>
            <a:r>
              <a:t/>
            </a:r>
            <a:endParaRPr/>
          </a:p>
          <a:p>
            <a:pPr indent="0" lvl="0" marL="0" rtl="0" algn="l">
              <a:spcBef>
                <a:spcPts val="560"/>
              </a:spcBef>
              <a:spcAft>
                <a:spcPts val="0"/>
              </a:spcAft>
              <a:buClr>
                <a:srgbClr val="3F3F3F"/>
              </a:buClr>
              <a:buSzPts val="2800"/>
              <a:buNone/>
            </a:pPr>
            <a:r>
              <a:rPr lang="en-US"/>
              <a:t>The pioneer clustering-based search engine “clusty” was sold to Yippy, Inc.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CARROT2 SEARCH ENGINE BASED ON DOCUMENT CLUSTERING</a:t>
            </a:r>
            <a:endParaRPr/>
          </a:p>
        </p:txBody>
      </p:sp>
      <p:pic>
        <p:nvPicPr>
          <p:cNvPr id="366" name="Google Shape;366;p37"/>
          <p:cNvPicPr preferRelativeResize="0"/>
          <p:nvPr/>
        </p:nvPicPr>
        <p:blipFill rotWithShape="1">
          <a:blip r:embed="rId3">
            <a:alphaModFix/>
          </a:blip>
          <a:srcRect b="0" l="0" r="0" t="0"/>
          <a:stretch/>
        </p:blipFill>
        <p:spPr>
          <a:xfrm>
            <a:off x="723900" y="1600200"/>
            <a:ext cx="7696200" cy="433575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CLASSIFICATION VS. CLUSTERING</a:t>
            </a:r>
            <a:endParaRPr/>
          </a:p>
        </p:txBody>
      </p:sp>
      <p:sp>
        <p:nvSpPr>
          <p:cNvPr id="373" name="Google Shape;373;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Classification: supervised learning</a:t>
            </a:r>
            <a:endParaRPr/>
          </a:p>
          <a:p>
            <a:pPr indent="0" lvl="0" marL="0" rtl="0" algn="l">
              <a:spcBef>
                <a:spcPts val="560"/>
              </a:spcBef>
              <a:spcAft>
                <a:spcPts val="0"/>
              </a:spcAft>
              <a:buClr>
                <a:srgbClr val="3F3F3F"/>
              </a:buClr>
              <a:buSzPts val="2800"/>
              <a:buNone/>
            </a:pPr>
            <a:r>
              <a:rPr lang="en-US"/>
              <a:t>Clustering: unsupervised learning</a:t>
            </a:r>
            <a:endParaRPr/>
          </a:p>
          <a:p>
            <a:pPr indent="0" lvl="1" marL="457200" rtl="0" algn="l">
              <a:spcBef>
                <a:spcPts val="480"/>
              </a:spcBef>
              <a:spcAft>
                <a:spcPts val="0"/>
              </a:spcAft>
              <a:buClr>
                <a:srgbClr val="3F3F3F"/>
              </a:buClr>
              <a:buSzPts val="2400"/>
              <a:buNone/>
            </a:pPr>
            <a:r>
              <a:rPr lang="en-US"/>
              <a:t>No training data.</a:t>
            </a:r>
            <a:endParaRPr/>
          </a:p>
          <a:p>
            <a:pPr indent="0" lvl="1" marL="457200" rtl="0" algn="l">
              <a:spcBef>
                <a:spcPts val="480"/>
              </a:spcBef>
              <a:spcAft>
                <a:spcPts val="0"/>
              </a:spcAft>
              <a:buClr>
                <a:srgbClr val="3F3F3F"/>
              </a:buClr>
              <a:buSzPts val="2400"/>
              <a:buNone/>
            </a:pPr>
            <a:r>
              <a:rPr lang="en-US"/>
              <a:t>No pre-defined target variable.</a:t>
            </a:r>
            <a:endParaRPr/>
          </a:p>
          <a:p>
            <a:pPr indent="0" lvl="1" marL="457200" rtl="0" algn="l">
              <a:spcBef>
                <a:spcPts val="480"/>
              </a:spcBef>
              <a:spcAft>
                <a:spcPts val="0"/>
              </a:spcAft>
              <a:buClr>
                <a:srgbClr val="3F3F3F"/>
              </a:buClr>
              <a:buSzPts val="2400"/>
              <a:buNone/>
            </a:pPr>
            <a:r>
              <a:rPr lang="en-US"/>
              <a:t>more suitable for exploratory analysis  for data sets that we don’t know much about</a:t>
            </a:r>
            <a:endParaRPr/>
          </a:p>
          <a:p>
            <a:pPr indent="0" lvl="0" marL="0" rtl="0" algn="l">
              <a:spcBef>
                <a:spcPts val="560"/>
              </a:spcBef>
              <a:spcAft>
                <a:spcPts val="0"/>
              </a:spcAft>
              <a:buClr>
                <a:srgbClr val="3F3F3F"/>
              </a:buClr>
              <a:buSzPts val="2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CAN A CLUSTERING AND CLASSIFICATION BE USED TOGETHER ?</a:t>
            </a:r>
            <a:endParaRPr/>
          </a:p>
        </p:txBody>
      </p:sp>
      <p:sp>
        <p:nvSpPr>
          <p:cNvPr id="379" name="Google Shape;379;p39"/>
          <p:cNvSpPr txBox="1"/>
          <p:nvPr>
            <p:ph idx="1" type="body"/>
          </p:nvPr>
        </p:nvSpPr>
        <p:spPr>
          <a:xfrm>
            <a:off x="457200" y="1600200"/>
            <a:ext cx="84582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Yes, sometimes serve as the first step, to define the categories</a:t>
            </a:r>
            <a:endParaRPr/>
          </a:p>
          <a:p>
            <a:pPr indent="0" lvl="1" marL="457200" rtl="0" algn="l">
              <a:spcBef>
                <a:spcPts val="480"/>
              </a:spcBef>
              <a:spcAft>
                <a:spcPts val="0"/>
              </a:spcAft>
              <a:buClr>
                <a:srgbClr val="3F3F3F"/>
              </a:buClr>
              <a:buSzPts val="2400"/>
              <a:buNone/>
            </a:pPr>
            <a:r>
              <a:rPr lang="en-US"/>
              <a:t>E.g. after a customer base is clustered into three clusters, we can examine these clusters and “label” them as “tree huggers”, “savers”, and “luxury fans” categories</a:t>
            </a:r>
            <a:endParaRPr/>
          </a:p>
          <a:p>
            <a:pPr indent="0" lvl="1" marL="457200" rtl="0" algn="l">
              <a:spcBef>
                <a:spcPts val="480"/>
              </a:spcBef>
              <a:spcAft>
                <a:spcPts val="0"/>
              </a:spcAft>
              <a:buClr>
                <a:srgbClr val="3F3F3F"/>
              </a:buClr>
              <a:buSzPts val="2400"/>
              <a:buNone/>
            </a:pPr>
            <a:r>
              <a:rPr lang="en-US"/>
              <a:t>Given a new customer, we can predict which cluster this customer belongs to, based on his/her similarity with the members in each cluster.</a:t>
            </a:r>
            <a:endParaRPr/>
          </a:p>
          <a:p>
            <a:pPr indent="0" lvl="0" marL="0" rtl="0" algn="l">
              <a:spcBef>
                <a:spcPts val="560"/>
              </a:spcBef>
              <a:spcAft>
                <a:spcPts val="0"/>
              </a:spcAft>
              <a:buClr>
                <a:srgbClr val="3F3F3F"/>
              </a:buClr>
              <a:buSzPts val="2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type="title"/>
          </p:nvPr>
        </p:nvSpPr>
        <p:spPr>
          <a:xfrm>
            <a:off x="203200" y="228600"/>
            <a:ext cx="8280400" cy="533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WHAT IS DATA MINING?</a:t>
            </a:r>
            <a:endParaRPr/>
          </a:p>
        </p:txBody>
      </p:sp>
      <p:sp>
        <p:nvSpPr>
          <p:cNvPr id="117" name="Google Shape;117;p4"/>
          <p:cNvSpPr txBox="1"/>
          <p:nvPr>
            <p:ph idx="1" type="body"/>
          </p:nvPr>
        </p:nvSpPr>
        <p:spPr>
          <a:xfrm>
            <a:off x="146050" y="1066800"/>
            <a:ext cx="8769350" cy="3124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5000"/>
              </a:lnSpc>
              <a:spcBef>
                <a:spcPts val="0"/>
              </a:spcBef>
              <a:spcAft>
                <a:spcPts val="0"/>
              </a:spcAft>
              <a:buClr>
                <a:srgbClr val="3F3F3F"/>
              </a:buClr>
              <a:buSzPct val="100000"/>
              <a:buNone/>
            </a:pPr>
            <a:r>
              <a:rPr lang="en-US" sz="2800"/>
              <a:t>Data mining is the process of discovering patterns in large data sets involving methods at the intersection of machine learning, statistics, and database systems. (Wikipedia)</a:t>
            </a:r>
            <a:endParaRPr/>
          </a:p>
          <a:p>
            <a:pPr indent="0" lvl="0" marL="0" rtl="0" algn="l">
              <a:lnSpc>
                <a:spcPct val="95000"/>
              </a:lnSpc>
              <a:spcBef>
                <a:spcPts val="518"/>
              </a:spcBef>
              <a:spcAft>
                <a:spcPts val="0"/>
              </a:spcAft>
              <a:buClr>
                <a:srgbClr val="3F3F3F"/>
              </a:buClr>
              <a:buSzPct val="100000"/>
              <a:buNone/>
            </a:pPr>
            <a:r>
              <a:t/>
            </a:r>
            <a:endParaRPr sz="2800"/>
          </a:p>
          <a:p>
            <a:pPr indent="0" lvl="0" marL="0" rtl="0" algn="l">
              <a:lnSpc>
                <a:spcPct val="95000"/>
              </a:lnSpc>
              <a:spcBef>
                <a:spcPts val="518"/>
              </a:spcBef>
              <a:spcAft>
                <a:spcPts val="0"/>
              </a:spcAft>
              <a:buClr>
                <a:srgbClr val="3F3F3F"/>
              </a:buClr>
              <a:buSzPct val="100000"/>
              <a:buNone/>
            </a:pPr>
            <a:r>
              <a:rPr lang="en-US" sz="2800"/>
              <a:t>Data mining is an interdisciplinary subfield of computer science and statistics with an overall goal to extract information (with intelligent methods) from a data set and transform the information into a comprehensible structure for further use (Wikipedia)</a:t>
            </a:r>
            <a:endParaRPr/>
          </a:p>
          <a:p>
            <a:pPr indent="0" lvl="0" marL="0" rtl="0" algn="l">
              <a:lnSpc>
                <a:spcPct val="95000"/>
              </a:lnSpc>
              <a:spcBef>
                <a:spcPts val="518"/>
              </a:spcBef>
              <a:spcAft>
                <a:spcPts val="0"/>
              </a:spcAft>
              <a:buClr>
                <a:srgbClr val="3F3F3F"/>
              </a:buClr>
              <a:buSzPct val="100000"/>
              <a:buNone/>
            </a:pPr>
            <a:r>
              <a:t/>
            </a:r>
            <a:endParaRPr sz="2800"/>
          </a:p>
          <a:p>
            <a:pPr indent="0" lvl="1" marL="457200" rtl="0" algn="l">
              <a:lnSpc>
                <a:spcPct val="95000"/>
              </a:lnSpc>
              <a:spcBef>
                <a:spcPts val="444"/>
              </a:spcBef>
              <a:spcAft>
                <a:spcPts val="0"/>
              </a:spcAft>
              <a:buClr>
                <a:srgbClr val="3F3F3F"/>
              </a:buClr>
              <a:buSzPct val="100000"/>
              <a:buNone/>
            </a:pPr>
            <a:r>
              <a:t/>
            </a:r>
            <a:endParaRPr b="1"/>
          </a:p>
        </p:txBody>
      </p:sp>
      <p:pic>
        <p:nvPicPr>
          <p:cNvPr descr="Gregory Piatetsky-Shapiro" id="118" name="Google Shape;118;p4"/>
          <p:cNvPicPr preferRelativeResize="0"/>
          <p:nvPr/>
        </p:nvPicPr>
        <p:blipFill rotWithShape="1">
          <a:blip r:embed="rId3">
            <a:alphaModFix/>
          </a:blip>
          <a:srcRect b="0" l="0" r="0" t="0"/>
          <a:stretch/>
        </p:blipFill>
        <p:spPr>
          <a:xfrm>
            <a:off x="6858000" y="4684529"/>
            <a:ext cx="1066800" cy="1210236"/>
          </a:xfrm>
          <a:prstGeom prst="rect">
            <a:avLst/>
          </a:prstGeom>
          <a:noFill/>
          <a:ln>
            <a:noFill/>
          </a:ln>
        </p:spPr>
      </p:pic>
      <p:sp>
        <p:nvSpPr>
          <p:cNvPr id="119" name="Google Shape;119;p4"/>
          <p:cNvSpPr txBox="1"/>
          <p:nvPr/>
        </p:nvSpPr>
        <p:spPr>
          <a:xfrm>
            <a:off x="146050" y="4572000"/>
            <a:ext cx="6407150" cy="1435294"/>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95000"/>
              </a:lnSpc>
              <a:spcBef>
                <a:spcPts val="0"/>
              </a:spcBef>
              <a:spcAft>
                <a:spcPts val="0"/>
              </a:spcAft>
              <a:buClr>
                <a:srgbClr val="3F3F3F"/>
              </a:buClr>
              <a:buSzPct val="100000"/>
              <a:buFont typeface="Arial"/>
              <a:buNone/>
            </a:pPr>
            <a:r>
              <a:rPr lang="en-US" sz="2800">
                <a:solidFill>
                  <a:srgbClr val="3F3F3F"/>
                </a:solidFill>
                <a:latin typeface="Avenir"/>
                <a:ea typeface="Avenir"/>
                <a:cs typeface="Avenir"/>
                <a:sym typeface="Avenir"/>
              </a:rPr>
              <a:t>“Non-trivial extraction of implicit, previously unknown and potentially useful information from data” - Gregory Piatetsky-Shapiro, founder of kdnuggets.com</a:t>
            </a:r>
            <a:endParaRPr sz="2800">
              <a:solidFill>
                <a:srgbClr val="3F3F3F"/>
              </a:solidFill>
              <a:latin typeface="Avenir"/>
              <a:ea typeface="Avenir"/>
              <a:cs typeface="Avenir"/>
              <a:sym typeface="Avenir"/>
            </a:endParaRPr>
          </a:p>
          <a:p>
            <a:pPr indent="0" lvl="0" marL="0" marR="0" rtl="0" algn="l">
              <a:lnSpc>
                <a:spcPct val="95000"/>
              </a:lnSpc>
              <a:spcBef>
                <a:spcPts val="518"/>
              </a:spcBef>
              <a:spcAft>
                <a:spcPts val="0"/>
              </a:spcAft>
              <a:buClr>
                <a:srgbClr val="3F3F3F"/>
              </a:buClr>
              <a:buSzPct val="100000"/>
              <a:buFont typeface="Arial"/>
              <a:buNone/>
            </a:pPr>
            <a:r>
              <a:t/>
            </a:r>
            <a:endParaRPr sz="2800">
              <a:solidFill>
                <a:srgbClr val="3F3F3F"/>
              </a:solidFill>
              <a:latin typeface="Avenir"/>
              <a:ea typeface="Avenir"/>
              <a:cs typeface="Avenir"/>
              <a:sym typeface="Avenir"/>
            </a:endParaRPr>
          </a:p>
          <a:p>
            <a:pPr indent="0" lvl="1" marL="457200" marR="0" rtl="0" algn="l">
              <a:lnSpc>
                <a:spcPct val="95000"/>
              </a:lnSpc>
              <a:spcBef>
                <a:spcPts val="518"/>
              </a:spcBef>
              <a:spcAft>
                <a:spcPts val="0"/>
              </a:spcAft>
              <a:buClr>
                <a:srgbClr val="3F3F3F"/>
              </a:buClr>
              <a:buSzPct val="100000"/>
              <a:buFont typeface="Arial"/>
              <a:buNone/>
            </a:pPr>
            <a:r>
              <a:t/>
            </a:r>
            <a:endParaRPr b="1" i="0" sz="2800" u="none" cap="none" strike="noStrike">
              <a:solidFill>
                <a:srgbClr val="3F3F3F"/>
              </a:solidFill>
              <a:latin typeface="Avenir"/>
              <a:ea typeface="Avenir"/>
              <a:cs typeface="Avenir"/>
              <a:sym typeface="Aveni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EXERCISE: MODEL A CLUSTERING TASK</a:t>
            </a:r>
            <a:endParaRPr/>
          </a:p>
        </p:txBody>
      </p:sp>
      <p:sp>
        <p:nvSpPr>
          <p:cNvPr id="386" name="Google Shape;386;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Describe a useful application in which clustering techniques can be used for pattern discovery and prediction.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000"/>
              <a:buFont typeface="Avenir"/>
              <a:buNone/>
            </a:pPr>
            <a:r>
              <a:rPr lang="en-US"/>
              <a:t>ASSOCIATION RULE MINING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ASSOCIATION RULE MINING</a:t>
            </a:r>
            <a:endParaRPr/>
          </a:p>
        </p:txBody>
      </p:sp>
      <p:sp>
        <p:nvSpPr>
          <p:cNvPr id="397" name="Google Shape;397;p42"/>
          <p:cNvSpPr txBox="1"/>
          <p:nvPr>
            <p:ph idx="1" type="body"/>
          </p:nvPr>
        </p:nvSpPr>
        <p:spPr>
          <a:xfrm>
            <a:off x="457200" y="1600200"/>
            <a:ext cx="8229600" cy="220979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Given a set of transactions, find </a:t>
            </a:r>
            <a:endParaRPr/>
          </a:p>
          <a:p>
            <a:pPr indent="0" lvl="1" marL="457200" rtl="0" algn="l">
              <a:spcBef>
                <a:spcPts val="480"/>
              </a:spcBef>
              <a:spcAft>
                <a:spcPts val="0"/>
              </a:spcAft>
              <a:buClr>
                <a:srgbClr val="3F3F3F"/>
              </a:buClr>
              <a:buSzPts val="2400"/>
              <a:buNone/>
            </a:pPr>
            <a:r>
              <a:rPr lang="en-US"/>
              <a:t>items that co-occur frequently</a:t>
            </a:r>
            <a:endParaRPr/>
          </a:p>
          <a:p>
            <a:pPr indent="0" lvl="1" marL="457200" rtl="0" algn="l">
              <a:spcBef>
                <a:spcPts val="480"/>
              </a:spcBef>
              <a:spcAft>
                <a:spcPts val="0"/>
              </a:spcAft>
              <a:buClr>
                <a:srgbClr val="3F3F3F"/>
              </a:buClr>
              <a:buSzPts val="2400"/>
              <a:buNone/>
            </a:pPr>
            <a:r>
              <a:rPr lang="en-US"/>
              <a:t>rules like “if a customer bought </a:t>
            </a:r>
            <a:r>
              <a:rPr i="1" lang="en-US"/>
              <a:t>x</a:t>
            </a:r>
            <a:r>
              <a:rPr lang="en-US"/>
              <a:t>, he or she would buy </a:t>
            </a:r>
            <a:r>
              <a:rPr i="1" lang="en-US"/>
              <a:t>y</a:t>
            </a:r>
            <a:r>
              <a:rPr lang="en-US"/>
              <a:t> too”</a:t>
            </a:r>
            <a:endParaRPr/>
          </a:p>
        </p:txBody>
      </p:sp>
      <p:graphicFrame>
        <p:nvGraphicFramePr>
          <p:cNvPr id="398" name="Google Shape;398;p42"/>
          <p:cNvGraphicFramePr/>
          <p:nvPr/>
        </p:nvGraphicFramePr>
        <p:xfrm>
          <a:off x="381000" y="4343400"/>
          <a:ext cx="4181475" cy="2152650"/>
        </p:xfrm>
        <a:graphic>
          <a:graphicData uri="http://schemas.openxmlformats.org/presentationml/2006/ole">
            <mc:AlternateContent>
              <mc:Choice Requires="v">
                <p:oleObj r:id="rId4" imgH="2152650" imgW="4181475" progId="Word.Document.8" spid="_x0000_s1">
                  <p:embed/>
                </p:oleObj>
              </mc:Choice>
              <mc:Fallback>
                <p:oleObj r:id="rId5" imgH="2152650" imgW="4181475" progId="Word.Document.8">
                  <p:embed/>
                  <p:pic>
                    <p:nvPicPr>
                      <p:cNvPr id="398" name="Google Shape;398;p42"/>
                      <p:cNvPicPr preferRelativeResize="0"/>
                      <p:nvPr/>
                    </p:nvPicPr>
                    <p:blipFill rotWithShape="1">
                      <a:blip r:embed="rId6">
                        <a:alphaModFix/>
                      </a:blip>
                      <a:srcRect b="0" l="0" r="0" t="0"/>
                      <a:stretch/>
                    </p:blipFill>
                    <p:spPr>
                      <a:xfrm>
                        <a:off x="381000" y="4343400"/>
                        <a:ext cx="4181475" cy="2152650"/>
                      </a:xfrm>
                      <a:prstGeom prst="rect">
                        <a:avLst/>
                      </a:prstGeom>
                      <a:noFill/>
                      <a:ln>
                        <a:noFill/>
                      </a:ln>
                    </p:spPr>
                  </p:pic>
                </p:oleObj>
              </mc:Fallback>
            </mc:AlternateContent>
          </a:graphicData>
        </a:graphic>
      </p:graphicFrame>
      <p:sp>
        <p:nvSpPr>
          <p:cNvPr id="399" name="Google Shape;399;p42"/>
          <p:cNvSpPr txBox="1"/>
          <p:nvPr/>
        </p:nvSpPr>
        <p:spPr>
          <a:xfrm>
            <a:off x="4909625" y="5105400"/>
            <a:ext cx="3035575" cy="984885"/>
          </a:xfrm>
          <a:prstGeom prst="rect">
            <a:avLst/>
          </a:prstGeom>
          <a:solidFill>
            <a:srgbClr val="CCCCFF"/>
          </a:solidFill>
          <a:ln>
            <a:noFill/>
          </a:ln>
          <a:effectLst>
            <a:outerShdw rotWithShape="0" algn="ctr" dir="2700000" dist="107763">
              <a:schemeClr val="dk2"/>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0" lang="en-US" sz="2000">
                <a:solidFill>
                  <a:schemeClr val="dk1"/>
                </a:solidFill>
                <a:latin typeface="Times New Roman"/>
                <a:ea typeface="Times New Roman"/>
                <a:cs typeface="Times New Roman"/>
                <a:sym typeface="Times New Roman"/>
              </a:rPr>
              <a:t>Strong rules</a:t>
            </a:r>
            <a:endParaRPr/>
          </a:p>
          <a:p>
            <a:pPr indent="0" lvl="0" marL="0" marR="0" rtl="0" algn="l">
              <a:spcBef>
                <a:spcPts val="0"/>
              </a:spcBef>
              <a:spcAft>
                <a:spcPts val="0"/>
              </a:spcAft>
              <a:buNone/>
            </a:pPr>
            <a:r>
              <a:rPr b="0" lang="en-US" sz="2000">
                <a:solidFill>
                  <a:schemeClr val="lt1"/>
                </a:solidFill>
                <a:latin typeface="Times New Roman"/>
                <a:ea typeface="Times New Roman"/>
                <a:cs typeface="Times New Roman"/>
                <a:sym typeface="Times New Roman"/>
              </a:rPr>
              <a:t>    </a:t>
            </a:r>
            <a:r>
              <a:rPr lang="en-US" sz="1800">
                <a:solidFill>
                  <a:srgbClr val="CC0000"/>
                </a:solidFill>
                <a:latin typeface="Tahoma"/>
                <a:ea typeface="Tahoma"/>
                <a:cs typeface="Tahoma"/>
                <a:sym typeface="Tahoma"/>
              </a:rPr>
              <a:t>{Milk} --&gt; {Coke}</a:t>
            </a:r>
            <a:endParaRPr/>
          </a:p>
          <a:p>
            <a:pPr indent="0" lvl="0" marL="0" marR="0" rtl="0" algn="l">
              <a:spcBef>
                <a:spcPts val="0"/>
              </a:spcBef>
              <a:spcAft>
                <a:spcPts val="0"/>
              </a:spcAft>
              <a:buNone/>
            </a:pPr>
            <a:r>
              <a:rPr lang="en-US" sz="1800">
                <a:solidFill>
                  <a:srgbClr val="CC0000"/>
                </a:solidFill>
                <a:latin typeface="Tahoma"/>
                <a:ea typeface="Tahoma"/>
                <a:cs typeface="Tahoma"/>
                <a:sym typeface="Tahoma"/>
              </a:rPr>
              <a:t>    {Diaper, Milk} --&gt; {Beer}</a:t>
            </a:r>
            <a:endParaRPr b="0" sz="2400">
              <a:solidFill>
                <a:schemeClr val="lt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05" name="Google Shape;405;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4000"/>
              <a:buFont typeface="Avenir"/>
              <a:buNone/>
            </a:pPr>
            <a:r>
              <a:rPr lang="en-US" sz="4000"/>
              <a:t>FREQUENT ITEMSETS </a:t>
            </a:r>
            <a:endParaRPr/>
          </a:p>
        </p:txBody>
      </p:sp>
      <p:sp>
        <p:nvSpPr>
          <p:cNvPr id="406" name="Google Shape;406;p43"/>
          <p:cNvSpPr txBox="1"/>
          <p:nvPr>
            <p:ph idx="1" type="body"/>
          </p:nvPr>
        </p:nvSpPr>
        <p:spPr>
          <a:xfrm>
            <a:off x="685800" y="1524000"/>
            <a:ext cx="4648200" cy="5029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F3F3F"/>
              </a:buClr>
              <a:buSzPts val="2800"/>
              <a:buNone/>
            </a:pPr>
            <a:r>
              <a:rPr lang="en-US" sz="2800"/>
              <a:t>Itemset</a:t>
            </a:r>
            <a:endParaRPr sz="2800"/>
          </a:p>
          <a:p>
            <a:pPr indent="0" lvl="1" marL="457200" rtl="0" algn="l">
              <a:lnSpc>
                <a:spcPct val="90000"/>
              </a:lnSpc>
              <a:spcBef>
                <a:spcPts val="480"/>
              </a:spcBef>
              <a:spcAft>
                <a:spcPts val="0"/>
              </a:spcAft>
              <a:buClr>
                <a:srgbClr val="3F3F3F"/>
              </a:buClr>
              <a:buSzPts val="2400"/>
              <a:buNone/>
            </a:pPr>
            <a:r>
              <a:rPr lang="en-US" sz="2400"/>
              <a:t>a collection of one or more items</a:t>
            </a:r>
            <a:endParaRPr/>
          </a:p>
          <a:p>
            <a:pPr indent="0" lvl="1" marL="457200" rtl="0" algn="l">
              <a:lnSpc>
                <a:spcPct val="90000"/>
              </a:lnSpc>
              <a:spcBef>
                <a:spcPts val="480"/>
              </a:spcBef>
              <a:spcAft>
                <a:spcPts val="0"/>
              </a:spcAft>
              <a:buClr>
                <a:srgbClr val="3F3F3F"/>
              </a:buClr>
              <a:buSzPts val="2400"/>
              <a:buNone/>
            </a:pPr>
            <a:r>
              <a:rPr lang="en-US" sz="2400"/>
              <a:t>k-itemset contains k items</a:t>
            </a:r>
            <a:endParaRPr/>
          </a:p>
          <a:p>
            <a:pPr indent="0" lvl="0" marL="0" rtl="0" algn="l">
              <a:lnSpc>
                <a:spcPct val="90000"/>
              </a:lnSpc>
              <a:spcBef>
                <a:spcPts val="560"/>
              </a:spcBef>
              <a:spcAft>
                <a:spcPts val="0"/>
              </a:spcAft>
              <a:buClr>
                <a:srgbClr val="3F3F3F"/>
              </a:buClr>
              <a:buSzPts val="2800"/>
              <a:buNone/>
            </a:pPr>
            <a:r>
              <a:rPr lang="en-US" sz="2800"/>
              <a:t>1-itemset: </a:t>
            </a:r>
            <a:endParaRPr/>
          </a:p>
          <a:p>
            <a:pPr indent="0" lvl="1" marL="457200" rtl="0" algn="l">
              <a:lnSpc>
                <a:spcPct val="90000"/>
              </a:lnSpc>
              <a:spcBef>
                <a:spcPts val="480"/>
              </a:spcBef>
              <a:spcAft>
                <a:spcPts val="0"/>
              </a:spcAft>
              <a:buClr>
                <a:srgbClr val="3F3F3F"/>
              </a:buClr>
              <a:buSzPts val="2400"/>
              <a:buNone/>
            </a:pPr>
            <a:r>
              <a:rPr lang="en-US" sz="2400"/>
              <a:t>{A}:3, {B}:3, {C}:2, {D}:4, {E}:3, {F}:2</a:t>
            </a:r>
            <a:endParaRPr/>
          </a:p>
          <a:p>
            <a:pPr indent="0" lvl="0" marL="0" rtl="0" algn="l">
              <a:lnSpc>
                <a:spcPct val="90000"/>
              </a:lnSpc>
              <a:spcBef>
                <a:spcPts val="560"/>
              </a:spcBef>
              <a:spcAft>
                <a:spcPts val="0"/>
              </a:spcAft>
              <a:buClr>
                <a:srgbClr val="3F3F3F"/>
              </a:buClr>
              <a:buSzPts val="2800"/>
              <a:buNone/>
            </a:pPr>
            <a:r>
              <a:rPr lang="en-US" sz="2800"/>
              <a:t>2-itemset:</a:t>
            </a:r>
            <a:endParaRPr/>
          </a:p>
          <a:p>
            <a:pPr indent="0" lvl="1" marL="457200" rtl="0" algn="l">
              <a:lnSpc>
                <a:spcPct val="90000"/>
              </a:lnSpc>
              <a:spcBef>
                <a:spcPts val="480"/>
              </a:spcBef>
              <a:spcAft>
                <a:spcPts val="0"/>
              </a:spcAft>
              <a:buClr>
                <a:srgbClr val="3F3F3F"/>
              </a:buClr>
              <a:buSzPts val="2400"/>
              <a:buNone/>
            </a:pPr>
            <a:r>
              <a:rPr lang="en-US" sz="2400"/>
              <a:t>{A,B}:1; {A,D}:3</a:t>
            </a:r>
            <a:endParaRPr/>
          </a:p>
          <a:p>
            <a:pPr indent="0" lvl="0" marL="0" rtl="0" algn="l">
              <a:lnSpc>
                <a:spcPct val="90000"/>
              </a:lnSpc>
              <a:spcBef>
                <a:spcPts val="560"/>
              </a:spcBef>
              <a:spcAft>
                <a:spcPts val="0"/>
              </a:spcAft>
              <a:buClr>
                <a:srgbClr val="3F3F3F"/>
              </a:buClr>
              <a:buSzPts val="2800"/>
              <a:buNone/>
            </a:pPr>
            <a:r>
              <a:rPr lang="en-US" sz="2800"/>
              <a:t>3-itemset:</a:t>
            </a:r>
            <a:endParaRPr/>
          </a:p>
          <a:p>
            <a:pPr indent="0" lvl="1" marL="457200" rtl="0" algn="l">
              <a:lnSpc>
                <a:spcPct val="90000"/>
              </a:lnSpc>
              <a:spcBef>
                <a:spcPts val="480"/>
              </a:spcBef>
              <a:spcAft>
                <a:spcPts val="0"/>
              </a:spcAft>
              <a:buClr>
                <a:srgbClr val="3F3F3F"/>
              </a:buClr>
              <a:buSzPts val="2400"/>
              <a:buNone/>
            </a:pPr>
            <a:r>
              <a:rPr lang="en-US" sz="2400"/>
              <a:t>{A,B,C}:0; {B,E,F}=2</a:t>
            </a:r>
            <a:endParaRPr/>
          </a:p>
        </p:txBody>
      </p:sp>
      <p:graphicFrame>
        <p:nvGraphicFramePr>
          <p:cNvPr id="407" name="Google Shape;407;p43"/>
          <p:cNvGraphicFramePr/>
          <p:nvPr/>
        </p:nvGraphicFramePr>
        <p:xfrm>
          <a:off x="5334000" y="2057400"/>
          <a:ext cx="3000000" cy="3000000"/>
        </p:xfrm>
        <a:graphic>
          <a:graphicData uri="http://schemas.openxmlformats.org/drawingml/2006/table">
            <a:tbl>
              <a:tblPr>
                <a:noFill/>
                <a:tableStyleId>{9F294A90-170B-4F52-9D35-034553327528}</a:tableStyleId>
              </a:tblPr>
              <a:tblGrid>
                <a:gridCol w="1676400"/>
                <a:gridCol w="1676400"/>
              </a:tblGrid>
              <a:tr h="365125">
                <a:tc>
                  <a:txBody>
                    <a:bodyPr/>
                    <a:lstStyle/>
                    <a:p>
                      <a:pPr indent="0" lvl="0" marL="0" marR="0" rtl="0" algn="ctr">
                        <a:lnSpc>
                          <a:spcPct val="100000"/>
                        </a:lnSpc>
                        <a:spcBef>
                          <a:spcPts val="0"/>
                        </a:spcBef>
                        <a:spcAft>
                          <a:spcPts val="0"/>
                        </a:spcAft>
                        <a:buClr>
                          <a:schemeClr val="hlink"/>
                        </a:buClr>
                        <a:buSzPts val="1400"/>
                        <a:buFont typeface="Times New Roman"/>
                        <a:buNone/>
                      </a:pPr>
                      <a:r>
                        <a:rPr b="1" i="0" lang="en-US" sz="1400" u="none" cap="none" strike="noStrike">
                          <a:solidFill>
                            <a:schemeClr val="hlink"/>
                          </a:solidFill>
                          <a:latin typeface="Times New Roman"/>
                          <a:ea typeface="Times New Roman"/>
                          <a:cs typeface="Times New Roman"/>
                          <a:sym typeface="Times New Roman"/>
                        </a:rPr>
                        <a:t>Transaction-id</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hlink"/>
                        </a:buClr>
                        <a:buSzPts val="1400"/>
                        <a:buFont typeface="Times New Roman"/>
                        <a:buNone/>
                      </a:pPr>
                      <a:r>
                        <a:rPr b="1" i="0" lang="en-US" sz="1400" u="none" cap="none" strike="noStrike">
                          <a:solidFill>
                            <a:schemeClr val="hlink"/>
                          </a:solidFill>
                          <a:latin typeface="Times New Roman"/>
                          <a:ea typeface="Times New Roman"/>
                          <a:cs typeface="Times New Roman"/>
                          <a:sym typeface="Times New Roman"/>
                        </a:rPr>
                        <a:t>Items bought</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r>
              <a:tr h="366725">
                <a:tc>
                  <a:txBody>
                    <a:bodyPr/>
                    <a:lstStyle/>
                    <a:p>
                      <a:pPr indent="0" lvl="0" marL="0" marR="0" rtl="0" algn="ctr">
                        <a:lnSpc>
                          <a:spcPct val="100000"/>
                        </a:lnSpc>
                        <a:spcBef>
                          <a:spcPts val="0"/>
                        </a:spcBef>
                        <a:spcAft>
                          <a:spcPts val="0"/>
                        </a:spcAft>
                        <a:buClr>
                          <a:schemeClr val="lt1"/>
                        </a:buClr>
                        <a:buSzPts val="1400"/>
                        <a:buFont typeface="Times New Roman"/>
                        <a:buNone/>
                      </a:pPr>
                      <a:r>
                        <a:rPr b="0" i="0" lang="en-US" sz="1400" u="none" cap="none" strike="noStrike">
                          <a:solidFill>
                            <a:schemeClr val="lt1"/>
                          </a:solidFill>
                          <a:latin typeface="Times New Roman"/>
                          <a:ea typeface="Times New Roman"/>
                          <a:cs typeface="Times New Roman"/>
                          <a:sym typeface="Times New Roman"/>
                        </a:rPr>
                        <a:t>10</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1400"/>
                        <a:buFont typeface="Times New Roman"/>
                        <a:buNone/>
                      </a:pPr>
                      <a:r>
                        <a:rPr b="0" i="0" lang="en-US" sz="1400" u="none" cap="none" strike="noStrike">
                          <a:solidFill>
                            <a:schemeClr val="lt1"/>
                          </a:solidFill>
                          <a:latin typeface="Times New Roman"/>
                          <a:ea typeface="Times New Roman"/>
                          <a:cs typeface="Times New Roman"/>
                          <a:sym typeface="Times New Roman"/>
                        </a:rPr>
                        <a:t>A, B, D</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65125">
                <a:tc>
                  <a:txBody>
                    <a:bodyPr/>
                    <a:lstStyle/>
                    <a:p>
                      <a:pPr indent="0" lvl="0" marL="0" marR="0" rtl="0" algn="ctr">
                        <a:lnSpc>
                          <a:spcPct val="100000"/>
                        </a:lnSpc>
                        <a:spcBef>
                          <a:spcPts val="0"/>
                        </a:spcBef>
                        <a:spcAft>
                          <a:spcPts val="0"/>
                        </a:spcAft>
                        <a:buClr>
                          <a:schemeClr val="lt1"/>
                        </a:buClr>
                        <a:buSzPts val="1400"/>
                        <a:buFont typeface="Times New Roman"/>
                        <a:buNone/>
                      </a:pPr>
                      <a:r>
                        <a:rPr b="0" i="0" lang="en-US" sz="1400" u="none" cap="none" strike="noStrike">
                          <a:solidFill>
                            <a:schemeClr val="lt1"/>
                          </a:solidFill>
                          <a:latin typeface="Times New Roman"/>
                          <a:ea typeface="Times New Roman"/>
                          <a:cs typeface="Times New Roman"/>
                          <a:sym typeface="Times New Roman"/>
                        </a:rPr>
                        <a:t>20</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1400"/>
                        <a:buFont typeface="Times New Roman"/>
                        <a:buNone/>
                      </a:pPr>
                      <a:r>
                        <a:rPr b="0" i="0" lang="en-US" sz="1400" u="none" cap="none" strike="noStrike">
                          <a:solidFill>
                            <a:schemeClr val="lt1"/>
                          </a:solidFill>
                          <a:latin typeface="Times New Roman"/>
                          <a:ea typeface="Times New Roman"/>
                          <a:cs typeface="Times New Roman"/>
                          <a:sym typeface="Times New Roman"/>
                        </a:rPr>
                        <a:t>A, C, D</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65125">
                <a:tc>
                  <a:txBody>
                    <a:bodyPr/>
                    <a:lstStyle/>
                    <a:p>
                      <a:pPr indent="0" lvl="0" marL="0" marR="0" rtl="0" algn="ctr">
                        <a:lnSpc>
                          <a:spcPct val="100000"/>
                        </a:lnSpc>
                        <a:spcBef>
                          <a:spcPts val="0"/>
                        </a:spcBef>
                        <a:spcAft>
                          <a:spcPts val="0"/>
                        </a:spcAft>
                        <a:buClr>
                          <a:schemeClr val="lt1"/>
                        </a:buClr>
                        <a:buSzPts val="1400"/>
                        <a:buFont typeface="Times New Roman"/>
                        <a:buNone/>
                      </a:pPr>
                      <a:r>
                        <a:rPr b="0" i="0" lang="en-US" sz="1400" u="none" cap="none" strike="noStrike">
                          <a:solidFill>
                            <a:schemeClr val="lt1"/>
                          </a:solidFill>
                          <a:latin typeface="Times New Roman"/>
                          <a:ea typeface="Times New Roman"/>
                          <a:cs typeface="Times New Roman"/>
                          <a:sym typeface="Times New Roman"/>
                        </a:rPr>
                        <a:t>30</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1400"/>
                        <a:buFont typeface="Times New Roman"/>
                        <a:buNone/>
                      </a:pPr>
                      <a:r>
                        <a:rPr b="0" i="0" lang="en-US" sz="1400" u="none" cap="none" strike="noStrike">
                          <a:solidFill>
                            <a:schemeClr val="lt1"/>
                          </a:solidFill>
                          <a:latin typeface="Times New Roman"/>
                          <a:ea typeface="Times New Roman"/>
                          <a:cs typeface="Times New Roman"/>
                          <a:sym typeface="Times New Roman"/>
                        </a:rPr>
                        <a:t>A, D, E</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36550">
                <a:tc>
                  <a:txBody>
                    <a:bodyPr/>
                    <a:lstStyle/>
                    <a:p>
                      <a:pPr indent="0" lvl="0" marL="0" marR="0" rtl="0" algn="ctr">
                        <a:lnSpc>
                          <a:spcPct val="100000"/>
                        </a:lnSpc>
                        <a:spcBef>
                          <a:spcPts val="0"/>
                        </a:spcBef>
                        <a:spcAft>
                          <a:spcPts val="0"/>
                        </a:spcAft>
                        <a:buClr>
                          <a:schemeClr val="lt1"/>
                        </a:buClr>
                        <a:buSzPts val="1400"/>
                        <a:buFont typeface="Times New Roman"/>
                        <a:buNone/>
                      </a:pPr>
                      <a:r>
                        <a:rPr b="0" i="0" lang="en-US" sz="1400" u="none" cap="none" strike="noStrike">
                          <a:solidFill>
                            <a:schemeClr val="lt1"/>
                          </a:solidFill>
                          <a:latin typeface="Times New Roman"/>
                          <a:ea typeface="Times New Roman"/>
                          <a:cs typeface="Times New Roman"/>
                          <a:sym typeface="Times New Roman"/>
                        </a:rPr>
                        <a:t>40</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1400"/>
                        <a:buFont typeface="Times New Roman"/>
                        <a:buNone/>
                      </a:pPr>
                      <a:r>
                        <a:rPr b="0" i="0" lang="en-US" sz="1400" u="none" cap="none" strike="noStrike">
                          <a:solidFill>
                            <a:schemeClr val="lt1"/>
                          </a:solidFill>
                          <a:latin typeface="Times New Roman"/>
                          <a:ea typeface="Times New Roman"/>
                          <a:cs typeface="Times New Roman"/>
                          <a:sym typeface="Times New Roman"/>
                        </a:rPr>
                        <a:t>B, E, F</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34975">
                <a:tc>
                  <a:txBody>
                    <a:bodyPr/>
                    <a:lstStyle/>
                    <a:p>
                      <a:pPr indent="0" lvl="0" marL="0" marR="0" rtl="0" algn="ctr">
                        <a:lnSpc>
                          <a:spcPct val="100000"/>
                        </a:lnSpc>
                        <a:spcBef>
                          <a:spcPts val="0"/>
                        </a:spcBef>
                        <a:spcAft>
                          <a:spcPts val="0"/>
                        </a:spcAft>
                        <a:buClr>
                          <a:schemeClr val="lt1"/>
                        </a:buClr>
                        <a:buSzPts val="1400"/>
                        <a:buFont typeface="Times New Roman"/>
                        <a:buNone/>
                      </a:pPr>
                      <a:r>
                        <a:rPr b="0" i="0" lang="en-US" sz="1400" u="none" cap="none" strike="noStrike">
                          <a:solidFill>
                            <a:schemeClr val="lt1"/>
                          </a:solidFill>
                          <a:latin typeface="Times New Roman"/>
                          <a:ea typeface="Times New Roman"/>
                          <a:cs typeface="Times New Roman"/>
                          <a:sym typeface="Times New Roman"/>
                        </a:rPr>
                        <a:t>50</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lt1"/>
                        </a:buClr>
                        <a:buSzPts val="1400"/>
                        <a:buFont typeface="Times New Roman"/>
                        <a:buNone/>
                      </a:pPr>
                      <a:r>
                        <a:rPr b="0" i="0" lang="en-US" sz="1400" u="none" cap="none" strike="noStrike">
                          <a:solidFill>
                            <a:schemeClr val="lt1"/>
                          </a:solidFill>
                          <a:latin typeface="Times New Roman"/>
                          <a:ea typeface="Times New Roman"/>
                          <a:cs typeface="Times New Roman"/>
                          <a:sym typeface="Times New Roman"/>
                        </a:rPr>
                        <a:t>B, C, D, E, F</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pic>
        <p:nvPicPr>
          <p:cNvPr id="408" name="Google Shape;408;p43"/>
          <p:cNvPicPr preferRelativeResize="0"/>
          <p:nvPr/>
        </p:nvPicPr>
        <p:blipFill rotWithShape="1">
          <a:blip r:embed="rId3">
            <a:alphaModFix/>
          </a:blip>
          <a:srcRect b="0" l="0" r="0" t="0"/>
          <a:stretch/>
        </p:blipFill>
        <p:spPr>
          <a:xfrm>
            <a:off x="5029200" y="4343400"/>
            <a:ext cx="3057525" cy="2295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15" name="Google Shape;415;p44"/>
          <p:cNvSpPr txBox="1"/>
          <p:nvPr>
            <p:ph type="title"/>
          </p:nvPr>
        </p:nvSpPr>
        <p:spPr>
          <a:xfrm>
            <a:off x="381000" y="601638"/>
            <a:ext cx="76962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venir"/>
              <a:buNone/>
            </a:pPr>
            <a:r>
              <a:rPr lang="en-US" sz="4000"/>
              <a:t>ASSOCIATION RULES</a:t>
            </a:r>
            <a:endParaRPr/>
          </a:p>
        </p:txBody>
      </p:sp>
      <p:sp>
        <p:nvSpPr>
          <p:cNvPr id="416" name="Google Shape;416;p44"/>
          <p:cNvSpPr txBox="1"/>
          <p:nvPr>
            <p:ph idx="1" type="body"/>
          </p:nvPr>
        </p:nvSpPr>
        <p:spPr>
          <a:xfrm>
            <a:off x="381000" y="1524000"/>
            <a:ext cx="7848600" cy="198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sz="2800"/>
              <a:t>Association Rule</a:t>
            </a:r>
            <a:endParaRPr/>
          </a:p>
          <a:p>
            <a:pPr indent="0" lvl="1" marL="457200" rtl="0" algn="l">
              <a:spcBef>
                <a:spcPts val="480"/>
              </a:spcBef>
              <a:spcAft>
                <a:spcPts val="0"/>
              </a:spcAft>
              <a:buClr>
                <a:srgbClr val="3F3F3F"/>
              </a:buClr>
              <a:buSzPts val="2400"/>
              <a:buNone/>
            </a:pPr>
            <a:r>
              <a:rPr lang="en-US" sz="2400"/>
              <a:t>an implication of the form X 🡪 Y, </a:t>
            </a:r>
            <a:endParaRPr/>
          </a:p>
          <a:p>
            <a:pPr indent="0" lvl="1" marL="457200" rtl="0" algn="l">
              <a:spcBef>
                <a:spcPts val="480"/>
              </a:spcBef>
              <a:spcAft>
                <a:spcPts val="0"/>
              </a:spcAft>
              <a:buClr>
                <a:srgbClr val="3F3F3F"/>
              </a:buClr>
              <a:buSzPts val="2400"/>
              <a:buNone/>
            </a:pPr>
            <a:r>
              <a:rPr lang="en-US" sz="2400"/>
              <a:t>    where X and Y are itemsets, </a:t>
            </a:r>
            <a:endParaRPr/>
          </a:p>
          <a:p>
            <a:pPr indent="0" lvl="1" marL="457200" rtl="0" algn="l">
              <a:spcBef>
                <a:spcPts val="480"/>
              </a:spcBef>
              <a:spcAft>
                <a:spcPts val="0"/>
              </a:spcAft>
              <a:buClr>
                <a:srgbClr val="3F3F3F"/>
              </a:buClr>
              <a:buSzPts val="2400"/>
              <a:buNone/>
            </a:pPr>
            <a:r>
              <a:rPr lang="en-US" sz="2400"/>
              <a:t>    e.g. </a:t>
            </a:r>
            <a:r>
              <a:rPr lang="en-US"/>
              <a:t>{ E, F } 🡪 { B }</a:t>
            </a:r>
            <a:endParaRPr/>
          </a:p>
          <a:p>
            <a:pPr indent="0" lvl="1" marL="457200" rtl="0" algn="l">
              <a:spcBef>
                <a:spcPts val="480"/>
              </a:spcBef>
              <a:spcAft>
                <a:spcPts val="0"/>
              </a:spcAft>
              <a:buClr>
                <a:srgbClr val="3F3F3F"/>
              </a:buClr>
              <a:buSzPts val="2400"/>
              <a:buNone/>
            </a:pPr>
            <a:r>
              <a:t/>
            </a:r>
            <a:endParaRPr/>
          </a:p>
        </p:txBody>
      </p:sp>
      <p:graphicFrame>
        <p:nvGraphicFramePr>
          <p:cNvPr id="417" name="Google Shape;417;p44"/>
          <p:cNvGraphicFramePr/>
          <p:nvPr/>
        </p:nvGraphicFramePr>
        <p:xfrm>
          <a:off x="5410200" y="3817962"/>
          <a:ext cx="3000000" cy="3000000"/>
        </p:xfrm>
        <a:graphic>
          <a:graphicData uri="http://schemas.openxmlformats.org/drawingml/2006/table">
            <a:tbl>
              <a:tblPr>
                <a:noFill/>
                <a:tableStyleId>{9F294A90-170B-4F52-9D35-034553327528}</a:tableStyleId>
              </a:tblPr>
              <a:tblGrid>
                <a:gridCol w="1562100"/>
                <a:gridCol w="1562100"/>
              </a:tblGrid>
              <a:tr h="379425">
                <a:tc>
                  <a:txBody>
                    <a:bodyPr/>
                    <a:lstStyle/>
                    <a:p>
                      <a:pPr indent="0" lvl="0" marL="0" marR="0" rtl="0" algn="ctr">
                        <a:lnSpc>
                          <a:spcPct val="100000"/>
                        </a:lnSpc>
                        <a:spcBef>
                          <a:spcPts val="0"/>
                        </a:spcBef>
                        <a:spcAft>
                          <a:spcPts val="0"/>
                        </a:spcAft>
                        <a:buClr>
                          <a:schemeClr val="hlink"/>
                        </a:buClr>
                        <a:buSzPts val="1400"/>
                        <a:buFont typeface="Times New Roman"/>
                        <a:buNone/>
                      </a:pPr>
                      <a:r>
                        <a:rPr b="1" i="0" lang="en-US" sz="1400" u="none" cap="none" strike="noStrike">
                          <a:solidFill>
                            <a:schemeClr val="hlink"/>
                          </a:solidFill>
                          <a:latin typeface="Times New Roman"/>
                          <a:ea typeface="Times New Roman"/>
                          <a:cs typeface="Times New Roman"/>
                          <a:sym typeface="Times New Roman"/>
                        </a:rPr>
                        <a:t>Transaction-id</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hlink"/>
                        </a:buClr>
                        <a:buSzPts val="1400"/>
                        <a:buFont typeface="Times New Roman"/>
                        <a:buNone/>
                      </a:pPr>
                      <a:r>
                        <a:rPr b="1" i="0" lang="en-US" sz="1400" u="none" cap="none" strike="noStrike">
                          <a:solidFill>
                            <a:schemeClr val="hlink"/>
                          </a:solidFill>
                          <a:latin typeface="Times New Roman"/>
                          <a:ea typeface="Times New Roman"/>
                          <a:cs typeface="Times New Roman"/>
                          <a:sym typeface="Times New Roman"/>
                        </a:rPr>
                        <a:t>Items bought</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r>
              <a:tr h="377825">
                <a:tc>
                  <a:txBody>
                    <a:bodyPr/>
                    <a:lstStyle/>
                    <a:p>
                      <a:pPr indent="0" lvl="0" marL="0" marR="0" rtl="0" algn="ctr">
                        <a:lnSpc>
                          <a:spcPct val="100000"/>
                        </a:lnSpc>
                        <a:spcBef>
                          <a:spcPts val="0"/>
                        </a:spcBef>
                        <a:spcAft>
                          <a:spcPts val="0"/>
                        </a:spcAft>
                        <a:buClr>
                          <a:srgbClr val="3F3F3F"/>
                        </a:buClr>
                        <a:buSzPts val="1400"/>
                        <a:buFont typeface="Times New Roman"/>
                        <a:buNone/>
                      </a:pPr>
                      <a:r>
                        <a:rPr b="0" i="0" lang="en-US" sz="1400" u="none" cap="none" strike="noStrike">
                          <a:solidFill>
                            <a:srgbClr val="3F3F3F"/>
                          </a:solidFill>
                          <a:latin typeface="Times New Roman"/>
                          <a:ea typeface="Times New Roman"/>
                          <a:cs typeface="Times New Roman"/>
                          <a:sym typeface="Times New Roman"/>
                        </a:rPr>
                        <a:t>10</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1400"/>
                        <a:buFont typeface="Times New Roman"/>
                        <a:buNone/>
                      </a:pPr>
                      <a:r>
                        <a:rPr b="0" i="0" lang="en-US" sz="1400" u="none" cap="none" strike="noStrike">
                          <a:solidFill>
                            <a:srgbClr val="3F3F3F"/>
                          </a:solidFill>
                          <a:latin typeface="Times New Roman"/>
                          <a:ea typeface="Times New Roman"/>
                          <a:cs typeface="Times New Roman"/>
                          <a:sym typeface="Times New Roman"/>
                        </a:rPr>
                        <a:t>A, B, D</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9425">
                <a:tc>
                  <a:txBody>
                    <a:bodyPr/>
                    <a:lstStyle/>
                    <a:p>
                      <a:pPr indent="0" lvl="0" marL="0" marR="0" rtl="0" algn="ctr">
                        <a:lnSpc>
                          <a:spcPct val="100000"/>
                        </a:lnSpc>
                        <a:spcBef>
                          <a:spcPts val="0"/>
                        </a:spcBef>
                        <a:spcAft>
                          <a:spcPts val="0"/>
                        </a:spcAft>
                        <a:buClr>
                          <a:srgbClr val="3F3F3F"/>
                        </a:buClr>
                        <a:buSzPts val="1400"/>
                        <a:buFont typeface="Times New Roman"/>
                        <a:buNone/>
                      </a:pPr>
                      <a:r>
                        <a:rPr b="0" i="0" lang="en-US" sz="1400" u="none" cap="none" strike="noStrike">
                          <a:solidFill>
                            <a:srgbClr val="3F3F3F"/>
                          </a:solidFill>
                          <a:latin typeface="Times New Roman"/>
                          <a:ea typeface="Times New Roman"/>
                          <a:cs typeface="Times New Roman"/>
                          <a:sym typeface="Times New Roman"/>
                        </a:rPr>
                        <a:t>20</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1400"/>
                        <a:buFont typeface="Times New Roman"/>
                        <a:buNone/>
                      </a:pPr>
                      <a:r>
                        <a:rPr b="0" i="0" lang="en-US" sz="1400" u="none" cap="none" strike="noStrike">
                          <a:solidFill>
                            <a:srgbClr val="3F3F3F"/>
                          </a:solidFill>
                          <a:latin typeface="Times New Roman"/>
                          <a:ea typeface="Times New Roman"/>
                          <a:cs typeface="Times New Roman"/>
                          <a:sym typeface="Times New Roman"/>
                        </a:rPr>
                        <a:t>A, C, D</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7825">
                <a:tc>
                  <a:txBody>
                    <a:bodyPr/>
                    <a:lstStyle/>
                    <a:p>
                      <a:pPr indent="0" lvl="0" marL="0" marR="0" rtl="0" algn="ctr">
                        <a:lnSpc>
                          <a:spcPct val="100000"/>
                        </a:lnSpc>
                        <a:spcBef>
                          <a:spcPts val="0"/>
                        </a:spcBef>
                        <a:spcAft>
                          <a:spcPts val="0"/>
                        </a:spcAft>
                        <a:buClr>
                          <a:srgbClr val="3F3F3F"/>
                        </a:buClr>
                        <a:buSzPts val="1400"/>
                        <a:buFont typeface="Times New Roman"/>
                        <a:buNone/>
                      </a:pPr>
                      <a:r>
                        <a:rPr b="0" i="0" lang="en-US" sz="1400" u="none" cap="none" strike="noStrike">
                          <a:solidFill>
                            <a:srgbClr val="3F3F3F"/>
                          </a:solidFill>
                          <a:latin typeface="Times New Roman"/>
                          <a:ea typeface="Times New Roman"/>
                          <a:cs typeface="Times New Roman"/>
                          <a:sym typeface="Times New Roman"/>
                        </a:rPr>
                        <a:t>30</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1400"/>
                        <a:buFont typeface="Times New Roman"/>
                        <a:buNone/>
                      </a:pPr>
                      <a:r>
                        <a:rPr b="0" i="0" lang="en-US" sz="1400" u="none" cap="none" strike="noStrike">
                          <a:solidFill>
                            <a:srgbClr val="3F3F3F"/>
                          </a:solidFill>
                          <a:latin typeface="Times New Roman"/>
                          <a:ea typeface="Times New Roman"/>
                          <a:cs typeface="Times New Roman"/>
                          <a:sym typeface="Times New Roman"/>
                        </a:rPr>
                        <a:t>A, D, E</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7675">
                <a:tc>
                  <a:txBody>
                    <a:bodyPr/>
                    <a:lstStyle/>
                    <a:p>
                      <a:pPr indent="0" lvl="0" marL="0" marR="0" rtl="0" algn="ctr">
                        <a:lnSpc>
                          <a:spcPct val="100000"/>
                        </a:lnSpc>
                        <a:spcBef>
                          <a:spcPts val="0"/>
                        </a:spcBef>
                        <a:spcAft>
                          <a:spcPts val="0"/>
                        </a:spcAft>
                        <a:buClr>
                          <a:srgbClr val="3F3F3F"/>
                        </a:buClr>
                        <a:buSzPts val="1400"/>
                        <a:buFont typeface="Times New Roman"/>
                        <a:buNone/>
                      </a:pPr>
                      <a:r>
                        <a:rPr b="0" i="0" lang="en-US" sz="1400" u="none" cap="none" strike="noStrike">
                          <a:solidFill>
                            <a:srgbClr val="3F3F3F"/>
                          </a:solidFill>
                          <a:latin typeface="Times New Roman"/>
                          <a:ea typeface="Times New Roman"/>
                          <a:cs typeface="Times New Roman"/>
                          <a:sym typeface="Times New Roman"/>
                        </a:rPr>
                        <a:t>40</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1400"/>
                        <a:buFont typeface="Times New Roman"/>
                        <a:buNone/>
                      </a:pPr>
                      <a:r>
                        <a:rPr b="0" i="0" lang="en-US" sz="1400" u="none" cap="none" strike="noStrike">
                          <a:solidFill>
                            <a:srgbClr val="3F3F3F"/>
                          </a:solidFill>
                          <a:latin typeface="Times New Roman"/>
                          <a:ea typeface="Times New Roman"/>
                          <a:cs typeface="Times New Roman"/>
                          <a:sym typeface="Times New Roman"/>
                        </a:rPr>
                        <a:t>B, E, F</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47675">
                <a:tc>
                  <a:txBody>
                    <a:bodyPr/>
                    <a:lstStyle/>
                    <a:p>
                      <a:pPr indent="0" lvl="0" marL="0" marR="0" rtl="0" algn="ctr">
                        <a:lnSpc>
                          <a:spcPct val="100000"/>
                        </a:lnSpc>
                        <a:spcBef>
                          <a:spcPts val="0"/>
                        </a:spcBef>
                        <a:spcAft>
                          <a:spcPts val="0"/>
                        </a:spcAft>
                        <a:buClr>
                          <a:srgbClr val="3F3F3F"/>
                        </a:buClr>
                        <a:buSzPts val="1400"/>
                        <a:buFont typeface="Times New Roman"/>
                        <a:buNone/>
                      </a:pPr>
                      <a:r>
                        <a:rPr b="0" i="0" lang="en-US" sz="1400" u="none" cap="none" strike="noStrike">
                          <a:solidFill>
                            <a:srgbClr val="3F3F3F"/>
                          </a:solidFill>
                          <a:latin typeface="Times New Roman"/>
                          <a:ea typeface="Times New Roman"/>
                          <a:cs typeface="Times New Roman"/>
                          <a:sym typeface="Times New Roman"/>
                        </a:rPr>
                        <a:t>50</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F3F3F"/>
                        </a:buClr>
                        <a:buSzPts val="1400"/>
                        <a:buFont typeface="Times New Roman"/>
                        <a:buNone/>
                      </a:pPr>
                      <a:r>
                        <a:rPr b="0" i="0" lang="en-US" sz="1400" u="none" cap="none" strike="noStrike">
                          <a:solidFill>
                            <a:srgbClr val="3F3F3F"/>
                          </a:solidFill>
                          <a:latin typeface="Times New Roman"/>
                          <a:ea typeface="Times New Roman"/>
                          <a:cs typeface="Times New Roman"/>
                          <a:sym typeface="Times New Roman"/>
                        </a:rPr>
                        <a:t>B, C, D, E, F</a:t>
                      </a:r>
                      <a:endParaRPr/>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418" name="Google Shape;418;p44"/>
          <p:cNvSpPr txBox="1"/>
          <p:nvPr/>
        </p:nvSpPr>
        <p:spPr>
          <a:xfrm>
            <a:off x="1828800" y="3581400"/>
            <a:ext cx="268287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alibri"/>
                <a:ea typeface="Calibri"/>
                <a:cs typeface="Calibri"/>
                <a:sym typeface="Calibri"/>
              </a:rPr>
              <a:t>Example Rules:</a:t>
            </a:r>
            <a:endParaRPr/>
          </a:p>
          <a:p>
            <a:pPr indent="0" lvl="0" marL="0" marR="0" rtl="0" algn="l">
              <a:spcBef>
                <a:spcPts val="0"/>
              </a:spcBef>
              <a:spcAft>
                <a:spcPts val="0"/>
              </a:spcAft>
              <a:buNone/>
            </a:pPr>
            <a:r>
              <a:rPr lang="en-US" sz="1800">
                <a:solidFill>
                  <a:srgbClr val="3F3F3F"/>
                </a:solidFill>
                <a:latin typeface="Calibri"/>
                <a:ea typeface="Calibri"/>
                <a:cs typeface="Calibri"/>
                <a:sym typeface="Calibri"/>
              </a:rPr>
              <a:t>{B, E} 🡪 {F}</a:t>
            </a:r>
            <a:endParaRPr/>
          </a:p>
          <a:p>
            <a:pPr indent="0" lvl="0" marL="0" marR="0" rtl="0" algn="l">
              <a:spcBef>
                <a:spcPts val="0"/>
              </a:spcBef>
              <a:spcAft>
                <a:spcPts val="0"/>
              </a:spcAft>
              <a:buNone/>
            </a:pPr>
            <a:r>
              <a:rPr lang="en-US" sz="1800">
                <a:solidFill>
                  <a:srgbClr val="3F3F3F"/>
                </a:solidFill>
                <a:latin typeface="Calibri"/>
                <a:ea typeface="Calibri"/>
                <a:cs typeface="Calibri"/>
                <a:sym typeface="Calibri"/>
              </a:rPr>
              <a:t>{E, F} 🡪 {B}</a:t>
            </a:r>
            <a:endParaRPr/>
          </a:p>
          <a:p>
            <a:pPr indent="0" lvl="0" marL="0" marR="0" rtl="0" algn="l">
              <a:spcBef>
                <a:spcPts val="0"/>
              </a:spcBef>
              <a:spcAft>
                <a:spcPts val="0"/>
              </a:spcAft>
              <a:buNone/>
            </a:pPr>
            <a:r>
              <a:rPr lang="en-US" sz="1800">
                <a:solidFill>
                  <a:srgbClr val="3F3F3F"/>
                </a:solidFill>
                <a:latin typeface="Calibri"/>
                <a:ea typeface="Calibri"/>
                <a:cs typeface="Calibri"/>
                <a:sym typeface="Calibri"/>
              </a:rPr>
              <a:t>{B, F} 🡪 {E}</a:t>
            </a:r>
            <a:endParaRPr/>
          </a:p>
          <a:p>
            <a:pPr indent="0" lvl="0" marL="0" marR="0" rtl="0" algn="l">
              <a:spcBef>
                <a:spcPts val="0"/>
              </a:spcBef>
              <a:spcAft>
                <a:spcPts val="0"/>
              </a:spcAft>
              <a:buNone/>
            </a:pPr>
            <a:r>
              <a:rPr lang="en-US" sz="1800">
                <a:solidFill>
                  <a:srgbClr val="3F3F3F"/>
                </a:solidFill>
                <a:latin typeface="Calibri"/>
                <a:ea typeface="Calibri"/>
                <a:cs typeface="Calibri"/>
                <a:sym typeface="Calibri"/>
              </a:rPr>
              <a:t>{B} 🡪 {E, F}</a:t>
            </a:r>
            <a:endParaRPr/>
          </a:p>
          <a:p>
            <a:pPr indent="0" lvl="0" marL="0" marR="0" rtl="0" algn="l">
              <a:spcBef>
                <a:spcPts val="0"/>
              </a:spcBef>
              <a:spcAft>
                <a:spcPts val="0"/>
              </a:spcAft>
              <a:buNone/>
            </a:pPr>
            <a:r>
              <a:rPr lang="en-US" sz="1800">
                <a:solidFill>
                  <a:srgbClr val="3F3F3F"/>
                </a:solidFill>
                <a:latin typeface="Calibri"/>
                <a:ea typeface="Calibri"/>
                <a:cs typeface="Calibri"/>
                <a:sym typeface="Calibri"/>
              </a:rPr>
              <a:t>{E} 🡪 {B, F}</a:t>
            </a:r>
            <a:endParaRPr/>
          </a:p>
          <a:p>
            <a:pPr indent="0" lvl="0" marL="0" marR="0" rtl="0" algn="l">
              <a:spcBef>
                <a:spcPts val="0"/>
              </a:spcBef>
              <a:spcAft>
                <a:spcPts val="0"/>
              </a:spcAft>
              <a:buNone/>
            </a:pPr>
            <a:r>
              <a:rPr lang="en-US" sz="1800">
                <a:solidFill>
                  <a:srgbClr val="3F3F3F"/>
                </a:solidFill>
                <a:latin typeface="Calibri"/>
                <a:ea typeface="Calibri"/>
                <a:cs typeface="Calibri"/>
                <a:sym typeface="Calibri"/>
              </a:rPr>
              <a:t>{F} 🡪 {B, E}</a:t>
            </a:r>
            <a:endParaRPr sz="1800">
              <a:solidFill>
                <a:srgbClr val="3F3F3F"/>
              </a:solidFill>
              <a:latin typeface="Calibri"/>
              <a:ea typeface="Calibri"/>
              <a:cs typeface="Calibri"/>
              <a:sym typeface="Calibri"/>
            </a:endParaRPr>
          </a:p>
        </p:txBody>
      </p:sp>
      <p:sp>
        <p:nvSpPr>
          <p:cNvPr id="419" name="Google Shape;419;p44"/>
          <p:cNvSpPr txBox="1"/>
          <p:nvPr/>
        </p:nvSpPr>
        <p:spPr>
          <a:xfrm>
            <a:off x="507202" y="4145731"/>
            <a:ext cx="96252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alibri"/>
                <a:ea typeface="Calibri"/>
                <a:cs typeface="Calibri"/>
                <a:sym typeface="Calibri"/>
              </a:rPr>
              <a:t>LHS: </a:t>
            </a:r>
            <a:endParaRPr/>
          </a:p>
          <a:p>
            <a:pPr indent="0" lvl="0" marL="0" marR="0" rtl="0" algn="l">
              <a:spcBef>
                <a:spcPts val="0"/>
              </a:spcBef>
              <a:spcAft>
                <a:spcPts val="0"/>
              </a:spcAft>
              <a:buNone/>
            </a:pPr>
            <a:r>
              <a:rPr lang="en-US" sz="1800">
                <a:solidFill>
                  <a:srgbClr val="3F3F3F"/>
                </a:solidFill>
                <a:latin typeface="Calibri"/>
                <a:ea typeface="Calibri"/>
                <a:cs typeface="Calibri"/>
                <a:sym typeface="Calibri"/>
              </a:rPr>
              <a:t>Left-Hand Side</a:t>
            </a:r>
            <a:endParaRPr/>
          </a:p>
        </p:txBody>
      </p:sp>
      <p:sp>
        <p:nvSpPr>
          <p:cNvPr id="420" name="Google Shape;420;p44"/>
          <p:cNvSpPr txBox="1"/>
          <p:nvPr/>
        </p:nvSpPr>
        <p:spPr>
          <a:xfrm>
            <a:off x="4038600" y="4156695"/>
            <a:ext cx="96252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alibri"/>
                <a:ea typeface="Calibri"/>
                <a:cs typeface="Calibri"/>
                <a:sym typeface="Calibri"/>
              </a:rPr>
              <a:t>RHS: </a:t>
            </a:r>
            <a:endParaRPr/>
          </a:p>
          <a:p>
            <a:pPr indent="0" lvl="0" marL="0" marR="0" rtl="0" algn="l">
              <a:spcBef>
                <a:spcPts val="0"/>
              </a:spcBef>
              <a:spcAft>
                <a:spcPts val="0"/>
              </a:spcAft>
              <a:buNone/>
            </a:pPr>
            <a:r>
              <a:rPr lang="en-US" sz="1800">
                <a:solidFill>
                  <a:srgbClr val="3F3F3F"/>
                </a:solidFill>
                <a:latin typeface="Calibri"/>
                <a:ea typeface="Calibri"/>
                <a:cs typeface="Calibri"/>
                <a:sym typeface="Calibri"/>
              </a:rPr>
              <a:t>Right-Hand Side</a:t>
            </a:r>
            <a:endParaRPr/>
          </a:p>
        </p:txBody>
      </p:sp>
      <p:cxnSp>
        <p:nvCxnSpPr>
          <p:cNvPr id="421" name="Google Shape;421;p44"/>
          <p:cNvCxnSpPr>
            <a:stCxn id="419" idx="3"/>
          </p:cNvCxnSpPr>
          <p:nvPr/>
        </p:nvCxnSpPr>
        <p:spPr>
          <a:xfrm>
            <a:off x="1469728" y="4745896"/>
            <a:ext cx="357000" cy="184800"/>
          </a:xfrm>
          <a:prstGeom prst="straightConnector1">
            <a:avLst/>
          </a:prstGeom>
          <a:solidFill>
            <a:schemeClr val="accent1"/>
          </a:solidFill>
          <a:ln cap="flat" cmpd="sng" w="9525">
            <a:solidFill>
              <a:schemeClr val="lt1"/>
            </a:solidFill>
            <a:prstDash val="solid"/>
            <a:round/>
            <a:headEnd len="sm" w="sm" type="none"/>
            <a:tailEnd len="med" w="med" type="stealth"/>
          </a:ln>
        </p:spPr>
      </p:cxnSp>
      <p:cxnSp>
        <p:nvCxnSpPr>
          <p:cNvPr id="422" name="Google Shape;422;p44"/>
          <p:cNvCxnSpPr/>
          <p:nvPr/>
        </p:nvCxnSpPr>
        <p:spPr>
          <a:xfrm rot="10800000">
            <a:off x="3733800" y="4920228"/>
            <a:ext cx="304800" cy="0"/>
          </a:xfrm>
          <a:prstGeom prst="straightConnector1">
            <a:avLst/>
          </a:prstGeom>
          <a:solidFill>
            <a:schemeClr val="accent1"/>
          </a:solidFill>
          <a:ln cap="flat" cmpd="sng" w="9525">
            <a:solidFill>
              <a:schemeClr val="lt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AR MINING APPLICATION 1: </a:t>
            </a:r>
            <a:br>
              <a:rPr lang="en-US"/>
            </a:br>
            <a:r>
              <a:rPr lang="en-US"/>
              <a:t>MARKETING AND SALES PROMOTION</a:t>
            </a:r>
            <a:endParaRPr/>
          </a:p>
        </p:txBody>
      </p:sp>
      <p:pic>
        <p:nvPicPr>
          <p:cNvPr id="428" name="Google Shape;428;p45"/>
          <p:cNvPicPr preferRelativeResize="0"/>
          <p:nvPr/>
        </p:nvPicPr>
        <p:blipFill rotWithShape="1">
          <a:blip r:embed="rId3">
            <a:alphaModFix/>
          </a:blip>
          <a:srcRect b="0" l="0" r="0" t="0"/>
          <a:stretch/>
        </p:blipFill>
        <p:spPr>
          <a:xfrm>
            <a:off x="381000" y="1447800"/>
            <a:ext cx="8131968" cy="4572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venir"/>
              <a:buNone/>
            </a:pPr>
            <a:r>
              <a:rPr lang="en-US" sz="4000"/>
              <a:t>AR MINING APPLICATION 2: </a:t>
            </a:r>
            <a:br>
              <a:rPr lang="en-US" sz="4000"/>
            </a:br>
            <a:r>
              <a:rPr lang="en-US" sz="4000"/>
              <a:t>SHELF MANAGEMENT</a:t>
            </a:r>
            <a:endParaRPr/>
          </a:p>
        </p:txBody>
      </p:sp>
      <p:sp>
        <p:nvSpPr>
          <p:cNvPr id="434" name="Google Shape;434;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F3F3F"/>
              </a:buClr>
              <a:buSzPts val="2800"/>
              <a:buNone/>
            </a:pPr>
            <a:r>
              <a:rPr lang="en-US"/>
              <a:t>Supermarket shelf management.</a:t>
            </a:r>
            <a:endParaRPr/>
          </a:p>
          <a:p>
            <a:pPr indent="-285750" lvl="1" marL="742950" rtl="0" algn="l">
              <a:spcBef>
                <a:spcPts val="480"/>
              </a:spcBef>
              <a:spcAft>
                <a:spcPts val="0"/>
              </a:spcAft>
              <a:buClr>
                <a:srgbClr val="3F3F3F"/>
              </a:buClr>
              <a:buSzPts val="2400"/>
              <a:buNone/>
            </a:pPr>
            <a:r>
              <a:rPr lang="en-US"/>
              <a:t>Goal: To identify items that are bought together by sufficiently many customers.</a:t>
            </a:r>
            <a:endParaRPr/>
          </a:p>
          <a:p>
            <a:pPr indent="-285750" lvl="1" marL="742950" rtl="0" algn="l">
              <a:spcBef>
                <a:spcPts val="480"/>
              </a:spcBef>
              <a:spcAft>
                <a:spcPts val="0"/>
              </a:spcAft>
              <a:buClr>
                <a:srgbClr val="3F3F3F"/>
              </a:buClr>
              <a:buSzPts val="2400"/>
              <a:buNone/>
            </a:pPr>
            <a:r>
              <a:rPr lang="en-US"/>
              <a:t>Approach: Process the point-of-sale data collected with barcode scanners to find dependencies among items.</a:t>
            </a:r>
            <a:endParaRPr/>
          </a:p>
          <a:p>
            <a:pPr indent="-285750" lvl="1" marL="742950" rtl="0" algn="l">
              <a:spcBef>
                <a:spcPts val="480"/>
              </a:spcBef>
              <a:spcAft>
                <a:spcPts val="0"/>
              </a:spcAft>
              <a:buClr>
                <a:srgbClr val="3F3F3F"/>
              </a:buClr>
              <a:buSzPts val="2400"/>
              <a:buNone/>
            </a:pPr>
            <a:r>
              <a:rPr lang="en-US"/>
              <a:t>A classic rule --</a:t>
            </a:r>
            <a:endParaRPr/>
          </a:p>
          <a:p>
            <a:pPr indent="-228600" lvl="2" marL="1143000" rtl="0" algn="l">
              <a:spcBef>
                <a:spcPts val="400"/>
              </a:spcBef>
              <a:spcAft>
                <a:spcPts val="0"/>
              </a:spcAft>
              <a:buClr>
                <a:srgbClr val="3F3F3F"/>
              </a:buClr>
              <a:buSzPts val="2000"/>
              <a:buNone/>
            </a:pPr>
            <a:r>
              <a:rPr lang="en-US"/>
              <a:t>If a customer buys diaper and milk, then he is very likely to buy beer.</a:t>
            </a:r>
            <a:endParaRPr/>
          </a:p>
          <a:p>
            <a:pPr indent="-228600" lvl="2" marL="1143000" rtl="0" algn="l">
              <a:spcBef>
                <a:spcPts val="400"/>
              </a:spcBef>
              <a:spcAft>
                <a:spcPts val="0"/>
              </a:spcAft>
              <a:buClr>
                <a:srgbClr val="3F3F3F"/>
              </a:buClr>
              <a:buSzPts val="2000"/>
              <a:buNone/>
            </a:pPr>
            <a:r>
              <a:rPr lang="en-US"/>
              <a:t>So, don</a:t>
            </a:r>
            <a:r>
              <a:rPr lang="en-US">
                <a:latin typeface="Arial"/>
                <a:ea typeface="Arial"/>
                <a:cs typeface="Arial"/>
                <a:sym typeface="Arial"/>
              </a:rPr>
              <a:t>’</a:t>
            </a:r>
            <a:r>
              <a:rPr lang="en-US"/>
              <a:t>t be surprised if you find six-packs stacked next to diapers!</a:t>
            </a: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7"/>
          <p:cNvSpPr txBox="1"/>
          <p:nvPr>
            <p:ph type="title"/>
          </p:nvPr>
        </p:nvSpPr>
        <p:spPr>
          <a:xfrm>
            <a:off x="381000" y="304800"/>
            <a:ext cx="8305800" cy="99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sz="4000"/>
              <a:t>AR MINING APPLICATION 3: </a:t>
            </a:r>
            <a:br>
              <a:rPr lang="en-US" sz="4000"/>
            </a:br>
            <a:r>
              <a:rPr lang="en-US" sz="4000"/>
              <a:t>INVENTORY MANAGEMENT</a:t>
            </a:r>
            <a:endParaRPr/>
          </a:p>
        </p:txBody>
      </p:sp>
      <p:sp>
        <p:nvSpPr>
          <p:cNvPr id="440" name="Google Shape;440;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400"/>
              <a:buNone/>
            </a:pPr>
            <a:r>
              <a:rPr lang="en-US" sz="2400"/>
              <a:t>Inventory Management:</a:t>
            </a:r>
            <a:endParaRPr/>
          </a:p>
          <a:p>
            <a:pPr indent="0" lvl="1" marL="457200" rtl="0" algn="l">
              <a:spcBef>
                <a:spcPts val="480"/>
              </a:spcBef>
              <a:spcAft>
                <a:spcPts val="0"/>
              </a:spcAft>
              <a:buClr>
                <a:srgbClr val="3F3F3F"/>
              </a:buClr>
              <a:buSzPts val="2400"/>
              <a:buNone/>
            </a:pPr>
            <a:r>
              <a:rPr lang="en-US" sz="2400"/>
              <a:t>Goal: A consumer appliance repair company wants to anticipate the nature of repairs on its consumer products and keep the service vehicles equipped with right parts to reduce on number of visits to consumer households.</a:t>
            </a:r>
            <a:endParaRPr/>
          </a:p>
          <a:p>
            <a:pPr indent="0" lvl="1" marL="457200" rtl="0" algn="l">
              <a:spcBef>
                <a:spcPts val="480"/>
              </a:spcBef>
              <a:spcAft>
                <a:spcPts val="0"/>
              </a:spcAft>
              <a:buClr>
                <a:srgbClr val="3F3F3F"/>
              </a:buClr>
              <a:buSzPts val="2400"/>
              <a:buNone/>
            </a:pPr>
            <a:r>
              <a:rPr lang="en-US" sz="2400"/>
              <a:t>Approach: Process the data on tools and parts required in previous repairs at different consumer locations and discover the co-occurrence patterns.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EXERCISE: </a:t>
            </a:r>
            <a:br>
              <a:rPr lang="en-US"/>
            </a:br>
            <a:r>
              <a:rPr lang="en-US"/>
              <a:t>MODEL AN AR MINING TASK</a:t>
            </a:r>
            <a:endParaRPr/>
          </a:p>
        </p:txBody>
      </p:sp>
      <p:sp>
        <p:nvSpPr>
          <p:cNvPr id="447" name="Google Shape;447;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Describe a useful application in which association rule mining techniques can be used for pattern discovery and prediction.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HOW TO IMPROVE DATA STORY TELLING SKILLS?</a:t>
            </a:r>
            <a:endParaRPr/>
          </a:p>
        </p:txBody>
      </p:sp>
      <p:sp>
        <p:nvSpPr>
          <p:cNvPr id="453" name="Google Shape;453;p49"/>
          <p:cNvSpPr txBox="1"/>
          <p:nvPr>
            <p:ph idx="1" type="body"/>
          </p:nvPr>
        </p:nvSpPr>
        <p:spPr>
          <a:xfrm>
            <a:off x="457200" y="1600201"/>
            <a:ext cx="8229600" cy="1905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Some general data science books may be fun to read and can improve your data story telling skills, such as Edward Tufte’s books on data presentation and visualization</a:t>
            </a:r>
            <a:endParaRPr/>
          </a:p>
        </p:txBody>
      </p:sp>
      <p:pic>
        <p:nvPicPr>
          <p:cNvPr descr="Product Details" id="454" name="Google Shape;454;p49"/>
          <p:cNvPicPr preferRelativeResize="0"/>
          <p:nvPr/>
        </p:nvPicPr>
        <p:blipFill rotWithShape="1">
          <a:blip r:embed="rId3">
            <a:alphaModFix/>
          </a:blip>
          <a:srcRect b="0" l="0" r="0" t="0"/>
          <a:stretch/>
        </p:blipFill>
        <p:spPr>
          <a:xfrm>
            <a:off x="914400" y="3679070"/>
            <a:ext cx="2133600" cy="2133601"/>
          </a:xfrm>
          <a:prstGeom prst="rect">
            <a:avLst/>
          </a:prstGeom>
          <a:noFill/>
          <a:ln>
            <a:noFill/>
          </a:ln>
        </p:spPr>
      </p:pic>
      <p:pic>
        <p:nvPicPr>
          <p:cNvPr descr="Product Details" id="455" name="Google Shape;455;p49"/>
          <p:cNvPicPr preferRelativeResize="0"/>
          <p:nvPr/>
        </p:nvPicPr>
        <p:blipFill rotWithShape="1">
          <a:blip r:embed="rId4">
            <a:alphaModFix/>
          </a:blip>
          <a:srcRect b="0" l="0" r="0" t="0"/>
          <a:stretch/>
        </p:blipFill>
        <p:spPr>
          <a:xfrm>
            <a:off x="3276600" y="3714239"/>
            <a:ext cx="2133600" cy="2133601"/>
          </a:xfrm>
          <a:prstGeom prst="rect">
            <a:avLst/>
          </a:prstGeom>
          <a:noFill/>
          <a:ln>
            <a:noFill/>
          </a:ln>
        </p:spPr>
      </p:pic>
      <p:pic>
        <p:nvPicPr>
          <p:cNvPr descr="Product Details" id="456" name="Google Shape;456;p49"/>
          <p:cNvPicPr preferRelativeResize="0"/>
          <p:nvPr/>
        </p:nvPicPr>
        <p:blipFill rotWithShape="1">
          <a:blip r:embed="rId5">
            <a:alphaModFix/>
          </a:blip>
          <a:srcRect b="0" l="0" r="0" t="0"/>
          <a:stretch/>
        </p:blipFill>
        <p:spPr>
          <a:xfrm>
            <a:off x="5638800" y="3706033"/>
            <a:ext cx="2133600" cy="2133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228600" y="152400"/>
            <a:ext cx="86868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WHERE ARE DATA MINING TECHNIQUES USED</a:t>
            </a:r>
            <a:endParaRPr/>
          </a:p>
        </p:txBody>
      </p:sp>
      <p:sp>
        <p:nvSpPr>
          <p:cNvPr id="125" name="Google Shape;125;p5"/>
          <p:cNvSpPr txBox="1"/>
          <p:nvPr>
            <p:ph idx="1" type="body"/>
          </p:nvPr>
        </p:nvSpPr>
        <p:spPr>
          <a:xfrm>
            <a:off x="381000" y="14478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Data Mining in Finance</a:t>
            </a:r>
            <a:endParaRPr/>
          </a:p>
          <a:p>
            <a:pPr indent="0" lvl="1" marL="457200" rtl="0" algn="l">
              <a:spcBef>
                <a:spcPts val="380"/>
              </a:spcBef>
              <a:spcAft>
                <a:spcPts val="0"/>
              </a:spcAft>
              <a:buClr>
                <a:srgbClr val="3F3F3F"/>
              </a:buClr>
              <a:buSzPts val="1900"/>
              <a:buNone/>
            </a:pPr>
            <a:r>
              <a:rPr lang="en-US" sz="1900"/>
              <a:t>Collecting and analyzing customer behavior data helps banks identify risks and launch relevant services and products.</a:t>
            </a:r>
            <a:endParaRPr/>
          </a:p>
          <a:p>
            <a:pPr indent="0" lvl="1" marL="457200" rtl="0" algn="l">
              <a:spcBef>
                <a:spcPts val="380"/>
              </a:spcBef>
              <a:spcAft>
                <a:spcPts val="0"/>
              </a:spcAft>
              <a:buClr>
                <a:srgbClr val="3F3F3F"/>
              </a:buClr>
              <a:buSzPts val="1900"/>
              <a:buNone/>
            </a:pPr>
            <a:r>
              <a:rPr lang="en-US" sz="1900"/>
              <a:t>Identifies fraudulent or non-fraudulent transactions. </a:t>
            </a:r>
            <a:endParaRPr/>
          </a:p>
          <a:p>
            <a:pPr indent="0" lvl="0" marL="0" rtl="0" algn="l">
              <a:spcBef>
                <a:spcPts val="560"/>
              </a:spcBef>
              <a:spcAft>
                <a:spcPts val="0"/>
              </a:spcAft>
              <a:buClr>
                <a:srgbClr val="3F3F3F"/>
              </a:buClr>
              <a:buSzPts val="2800"/>
              <a:buNone/>
            </a:pPr>
            <a:r>
              <a:rPr lang="en-US"/>
              <a:t> Data Mining in Healthcare</a:t>
            </a:r>
            <a:endParaRPr/>
          </a:p>
          <a:p>
            <a:pPr indent="0" lvl="1" marL="457200" rtl="0" algn="l">
              <a:spcBef>
                <a:spcPts val="380"/>
              </a:spcBef>
              <a:spcAft>
                <a:spcPts val="0"/>
              </a:spcAft>
              <a:buClr>
                <a:srgbClr val="3F3F3F"/>
              </a:buClr>
              <a:buSzPts val="1900"/>
              <a:buNone/>
            </a:pPr>
            <a:r>
              <a:rPr lang="en-US" sz="1900"/>
              <a:t>Identify high risk patients for special services.</a:t>
            </a:r>
            <a:endParaRPr/>
          </a:p>
          <a:p>
            <a:pPr indent="0" lvl="1" marL="457200" rtl="0" algn="l">
              <a:spcBef>
                <a:spcPts val="380"/>
              </a:spcBef>
              <a:spcAft>
                <a:spcPts val="0"/>
              </a:spcAft>
              <a:buClr>
                <a:srgbClr val="3F3F3F"/>
              </a:buClr>
              <a:buSzPts val="1900"/>
              <a:buNone/>
            </a:pPr>
            <a:r>
              <a:rPr lang="en-US" sz="1900"/>
              <a:t>Discovers the relationships between diseases and the effectiveness of treatments. </a:t>
            </a:r>
            <a:endParaRPr/>
          </a:p>
          <a:p>
            <a:pPr indent="0" lvl="0" marL="0" rtl="0" algn="l">
              <a:spcBef>
                <a:spcPts val="560"/>
              </a:spcBef>
              <a:spcAft>
                <a:spcPts val="0"/>
              </a:spcAft>
              <a:buClr>
                <a:srgbClr val="3F3F3F"/>
              </a:buClr>
              <a:buSzPts val="2800"/>
              <a:buNone/>
            </a:pPr>
            <a:r>
              <a:rPr lang="en-US"/>
              <a:t>Data Mining in Telecommunication</a:t>
            </a:r>
            <a:endParaRPr/>
          </a:p>
          <a:p>
            <a:pPr indent="0" lvl="1" marL="457200" rtl="0" algn="l">
              <a:spcBef>
                <a:spcPts val="380"/>
              </a:spcBef>
              <a:spcAft>
                <a:spcPts val="0"/>
              </a:spcAft>
              <a:buClr>
                <a:srgbClr val="3F3F3F"/>
              </a:buClr>
              <a:buSzPts val="1900"/>
              <a:buNone/>
            </a:pPr>
            <a:r>
              <a:rPr lang="en-US" sz="1900"/>
              <a:t>Reduce customer churn by understanding demographic characteristics and predicting customer behavior.</a:t>
            </a:r>
            <a:endParaRPr/>
          </a:p>
        </p:txBody>
      </p:sp>
      <p:sp>
        <p:nvSpPr>
          <p:cNvPr id="126" name="Google Shape;126;p5"/>
          <p:cNvSpPr/>
          <p:nvPr/>
        </p:nvSpPr>
        <p:spPr>
          <a:xfrm>
            <a:off x="6400800" y="6553200"/>
            <a:ext cx="28194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lt1"/>
                </a:solidFill>
                <a:latin typeface="Calibri"/>
                <a:ea typeface="Calibri"/>
                <a:cs typeface="Calibri"/>
                <a:sym typeface="Calibri"/>
              </a:rPr>
              <a:t>https://data-flair.training/blogs/data-mining-applications/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txBox="1"/>
          <p:nvPr>
            <p:ph type="title"/>
          </p:nvPr>
        </p:nvSpPr>
        <p:spPr>
          <a:xfrm>
            <a:off x="228600" y="152400"/>
            <a:ext cx="86868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venir"/>
              <a:buNone/>
            </a:pPr>
            <a:r>
              <a:rPr lang="en-US"/>
              <a:t>WHERE ARE DATA MINING TECHNIQUES USED</a:t>
            </a:r>
            <a:endParaRPr/>
          </a:p>
        </p:txBody>
      </p:sp>
      <p:sp>
        <p:nvSpPr>
          <p:cNvPr id="133" name="Google Shape;133;p6"/>
          <p:cNvSpPr txBox="1"/>
          <p:nvPr>
            <p:ph idx="1" type="body"/>
          </p:nvPr>
        </p:nvSpPr>
        <p:spPr>
          <a:xfrm>
            <a:off x="381000" y="14478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rgbClr val="3F3F3F"/>
              </a:buClr>
              <a:buSzPct val="100000"/>
              <a:buNone/>
            </a:pPr>
            <a:r>
              <a:rPr lang="en-US"/>
              <a:t>Data Mining in Marketing and Sales</a:t>
            </a:r>
            <a:endParaRPr/>
          </a:p>
          <a:p>
            <a:pPr indent="0" lvl="1" marL="457200" rtl="0" algn="l">
              <a:spcBef>
                <a:spcPts val="351"/>
              </a:spcBef>
              <a:spcAft>
                <a:spcPts val="0"/>
              </a:spcAft>
              <a:buClr>
                <a:srgbClr val="3F3F3F"/>
              </a:buClr>
              <a:buSzPct val="100000"/>
              <a:buNone/>
            </a:pPr>
            <a:r>
              <a:rPr lang="en-US" sz="1900"/>
              <a:t>Perform market basket analysis to provide information on what product combinations have to purchased together. This information helps businesses promote their most profitable products and maximize the profit. </a:t>
            </a:r>
            <a:endParaRPr/>
          </a:p>
          <a:p>
            <a:pPr indent="0" lvl="0" marL="0" rtl="0" algn="l">
              <a:spcBef>
                <a:spcPts val="518"/>
              </a:spcBef>
              <a:spcAft>
                <a:spcPts val="0"/>
              </a:spcAft>
              <a:buClr>
                <a:srgbClr val="3F3F3F"/>
              </a:buClr>
              <a:buSzPct val="100000"/>
              <a:buNone/>
            </a:pPr>
            <a:r>
              <a:rPr lang="en-US"/>
              <a:t>Data Mining in E-commerce</a:t>
            </a:r>
            <a:endParaRPr/>
          </a:p>
          <a:p>
            <a:pPr indent="0" lvl="1" marL="457200" rtl="0" algn="l">
              <a:spcBef>
                <a:spcPts val="351"/>
              </a:spcBef>
              <a:spcAft>
                <a:spcPts val="0"/>
              </a:spcAft>
              <a:buClr>
                <a:srgbClr val="3F3F3F"/>
              </a:buClr>
              <a:buSzPct val="100000"/>
              <a:buNone/>
            </a:pPr>
            <a:r>
              <a:rPr lang="en-US" sz="1900"/>
              <a:t>Many E-commerce companies are using data mining to offer cross-sells through their websites. One of the most famous of these is, of course, Amazon. They use sophisticated mining techniques to drive their ‘People who viewed that product. Also liked this’ functionality.</a:t>
            </a:r>
            <a:endParaRPr sz="2300"/>
          </a:p>
          <a:p>
            <a:pPr indent="0" lvl="0" marL="0" rtl="0" algn="l">
              <a:spcBef>
                <a:spcPts val="518"/>
              </a:spcBef>
              <a:spcAft>
                <a:spcPts val="0"/>
              </a:spcAft>
              <a:buClr>
                <a:srgbClr val="3F3F3F"/>
              </a:buClr>
              <a:buSzPct val="100000"/>
              <a:buNone/>
            </a:pPr>
            <a:r>
              <a:rPr lang="en-US"/>
              <a:t>Data Mining in Retail</a:t>
            </a:r>
            <a:endParaRPr/>
          </a:p>
          <a:p>
            <a:pPr indent="0" lvl="1" marL="457200" rtl="0" algn="l">
              <a:spcBef>
                <a:spcPts val="351"/>
              </a:spcBef>
              <a:spcAft>
                <a:spcPts val="0"/>
              </a:spcAft>
              <a:buClr>
                <a:srgbClr val="3F3F3F"/>
              </a:buClr>
              <a:buSzPct val="100000"/>
              <a:buNone/>
            </a:pPr>
            <a:r>
              <a:rPr lang="en-US" sz="1900"/>
              <a:t>Generally, retailers segment customers into ‘Recency, Frequency, Monetary’ groups. They then target marketing and promotions to those different groups. </a:t>
            </a:r>
            <a:endParaRPr/>
          </a:p>
          <a:p>
            <a:pPr indent="0" lvl="1" marL="457200" rtl="0" algn="l">
              <a:spcBef>
                <a:spcPts val="351"/>
              </a:spcBef>
              <a:spcAft>
                <a:spcPts val="0"/>
              </a:spcAft>
              <a:buClr>
                <a:srgbClr val="3F3F3F"/>
              </a:buClr>
              <a:buSzPct val="100000"/>
              <a:buNone/>
            </a:pPr>
            <a:r>
              <a:rPr lang="en-US" sz="1900"/>
              <a:t>Large retailers like Walmart utilize information on store footfall, advertising campaign even weather forecast to predict sales and stock up accordingly.</a:t>
            </a:r>
            <a:endParaRPr/>
          </a:p>
        </p:txBody>
      </p:sp>
      <p:sp>
        <p:nvSpPr>
          <p:cNvPr id="134" name="Google Shape;134;p6"/>
          <p:cNvSpPr/>
          <p:nvPr/>
        </p:nvSpPr>
        <p:spPr>
          <a:xfrm>
            <a:off x="6400800" y="6553200"/>
            <a:ext cx="28194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lt1"/>
                </a:solidFill>
                <a:latin typeface="Calibri"/>
                <a:ea typeface="Calibri"/>
                <a:cs typeface="Calibri"/>
                <a:sym typeface="Calibri"/>
              </a:rPr>
              <a:t>https://data-flair.training/blogs/data-mining-applications/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lang="en-US"/>
              <a:t>TYPICAL DATA MINING TASKS</a:t>
            </a:r>
            <a:endParaRPr/>
          </a:p>
        </p:txBody>
      </p:sp>
      <p:sp>
        <p:nvSpPr>
          <p:cNvPr id="141" name="Google Shape;141;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800"/>
              <a:buNone/>
            </a:pPr>
            <a:r>
              <a:rPr lang="en-US"/>
              <a:t>Classification</a:t>
            </a:r>
            <a:endParaRPr/>
          </a:p>
          <a:p>
            <a:pPr indent="0" lvl="0" marL="0" rtl="0" algn="l">
              <a:spcBef>
                <a:spcPts val="560"/>
              </a:spcBef>
              <a:spcAft>
                <a:spcPts val="0"/>
              </a:spcAft>
              <a:buClr>
                <a:srgbClr val="3F3F3F"/>
              </a:buClr>
              <a:buSzPts val="2800"/>
              <a:buNone/>
            </a:pPr>
            <a:r>
              <a:t/>
            </a:r>
            <a:endParaRPr/>
          </a:p>
          <a:p>
            <a:pPr indent="0" lvl="0" marL="0" rtl="0" algn="l">
              <a:spcBef>
                <a:spcPts val="560"/>
              </a:spcBef>
              <a:spcAft>
                <a:spcPts val="0"/>
              </a:spcAft>
              <a:buClr>
                <a:srgbClr val="3F3F3F"/>
              </a:buClr>
              <a:buSzPts val="2800"/>
              <a:buNone/>
            </a:pPr>
            <a:r>
              <a:rPr lang="en-US"/>
              <a:t>Clustering</a:t>
            </a:r>
            <a:endParaRPr/>
          </a:p>
          <a:p>
            <a:pPr indent="0" lvl="0" marL="0" rtl="0" algn="l">
              <a:spcBef>
                <a:spcPts val="560"/>
              </a:spcBef>
              <a:spcAft>
                <a:spcPts val="0"/>
              </a:spcAft>
              <a:buClr>
                <a:srgbClr val="3F3F3F"/>
              </a:buClr>
              <a:buSzPts val="2800"/>
              <a:buNone/>
            </a:pPr>
            <a:r>
              <a:t/>
            </a:r>
            <a:endParaRPr/>
          </a:p>
          <a:p>
            <a:pPr indent="0" lvl="0" marL="0" rtl="0" algn="l">
              <a:spcBef>
                <a:spcPts val="560"/>
              </a:spcBef>
              <a:spcAft>
                <a:spcPts val="0"/>
              </a:spcAft>
              <a:buClr>
                <a:srgbClr val="3F3F3F"/>
              </a:buClr>
              <a:buSzPts val="2800"/>
              <a:buNone/>
            </a:pPr>
            <a:r>
              <a:rPr lang="en-US"/>
              <a:t>Association rule mining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F3F3F"/>
              </a:buClr>
              <a:buSzPts val="3600"/>
              <a:buFont typeface="Avenir"/>
              <a:buNone/>
            </a:pPr>
            <a:r>
              <a:rPr b="0" i="0" lang="en-US"/>
              <a:t>All Machine Learning Models </a:t>
            </a:r>
            <a:endParaRPr/>
          </a:p>
        </p:txBody>
      </p:sp>
      <p:pic>
        <p:nvPicPr>
          <p:cNvPr id="147" name="Google Shape;147;p8"/>
          <p:cNvPicPr preferRelativeResize="0"/>
          <p:nvPr>
            <p:ph idx="1" type="body"/>
          </p:nvPr>
        </p:nvPicPr>
        <p:blipFill rotWithShape="1">
          <a:blip r:embed="rId3">
            <a:alphaModFix/>
          </a:blip>
          <a:srcRect b="0" l="0" r="0" t="0"/>
          <a:stretch/>
        </p:blipFill>
        <p:spPr>
          <a:xfrm>
            <a:off x="0" y="1295400"/>
            <a:ext cx="9144000" cy="502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000"/>
              <a:buFont typeface="Avenir"/>
              <a:buNone/>
            </a:pPr>
            <a:r>
              <a:rPr lang="en-US"/>
              <a:t>CLASSIFICATION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2013-11-04T21:34:08Z</dcterms:created>
  <dc:creator>byu</dc:creator>
</cp:coreProperties>
</file>